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52" r:id="rId2"/>
    <p:sldId id="359" r:id="rId3"/>
    <p:sldId id="360" r:id="rId4"/>
    <p:sldId id="314" r:id="rId5"/>
    <p:sldId id="324" r:id="rId6"/>
    <p:sldId id="320" r:id="rId7"/>
    <p:sldId id="351" r:id="rId8"/>
    <p:sldId id="357" r:id="rId9"/>
    <p:sldId id="353" r:id="rId10"/>
    <p:sldId id="322" r:id="rId11"/>
    <p:sldId id="339" r:id="rId12"/>
    <p:sldId id="315" r:id="rId13"/>
    <p:sldId id="354" r:id="rId14"/>
    <p:sldId id="317" r:id="rId15"/>
    <p:sldId id="318" r:id="rId16"/>
    <p:sldId id="358" r:id="rId17"/>
    <p:sldId id="367" r:id="rId18"/>
    <p:sldId id="355" r:id="rId19"/>
    <p:sldId id="356" r:id="rId20"/>
    <p:sldId id="363" r:id="rId21"/>
    <p:sldId id="364" r:id="rId22"/>
    <p:sldId id="343" r:id="rId23"/>
    <p:sldId id="345" r:id="rId24"/>
    <p:sldId id="273" r:id="rId25"/>
    <p:sldId id="370" r:id="rId26"/>
    <p:sldId id="361" r:id="rId27"/>
    <p:sldId id="372" r:id="rId28"/>
    <p:sldId id="373" r:id="rId29"/>
    <p:sldId id="350" r:id="rId30"/>
  </p:sldIdLst>
  <p:sldSz cx="12192000" cy="6858000"/>
  <p:notesSz cx="6797675" cy="992505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5" autoAdjust="0"/>
    <p:restoredTop sz="94660"/>
  </p:normalViewPr>
  <p:slideViewPr>
    <p:cSldViewPr snapToGrid="0">
      <p:cViewPr>
        <p:scale>
          <a:sx n="100" d="100"/>
          <a:sy n="100" d="100"/>
        </p:scale>
        <p:origin x="72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49EE2-9DAB-D54D-9549-E8EEEE4644B1}" type="doc">
      <dgm:prSet loTypeId="urn:microsoft.com/office/officeart/2005/8/layout/vList6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BEA68B0-AD42-674C-B840-E2935A75155F}">
      <dgm:prSet phldrT="[Text]"/>
      <dgm:spPr/>
      <dgm:t>
        <a:bodyPr/>
        <a:lstStyle/>
        <a:p>
          <a:r>
            <a:rPr lang="en-US" dirty="0"/>
            <a:t>TAHAP PERSIAPAN</a:t>
          </a:r>
        </a:p>
      </dgm:t>
    </dgm:pt>
    <dgm:pt modelId="{66319202-9E6A-1F41-AD0C-C1A27A99ED75}" type="parTrans" cxnId="{74D400D4-A5F3-1E42-A780-CCD64C4132E7}">
      <dgm:prSet/>
      <dgm:spPr/>
      <dgm:t>
        <a:bodyPr/>
        <a:lstStyle/>
        <a:p>
          <a:endParaRPr lang="en-US"/>
        </a:p>
      </dgm:t>
    </dgm:pt>
    <dgm:pt modelId="{4363CD16-5DEA-1E4F-BCCA-191E6EABFC76}" type="sibTrans" cxnId="{74D400D4-A5F3-1E42-A780-CCD64C4132E7}">
      <dgm:prSet/>
      <dgm:spPr/>
      <dgm:t>
        <a:bodyPr/>
        <a:lstStyle/>
        <a:p>
          <a:endParaRPr lang="en-US"/>
        </a:p>
      </dgm:t>
    </dgm:pt>
    <dgm:pt modelId="{BF7F7CE7-9483-9845-8749-E858A3F6FE90}">
      <dgm:prSet phldrT="[Text]"/>
      <dgm:spPr/>
      <dgm:t>
        <a:bodyPr/>
        <a:lstStyle/>
        <a:p>
          <a:r>
            <a:rPr lang="en-US" dirty="0" err="1"/>
            <a:t>Persamaan</a:t>
          </a:r>
          <a:r>
            <a:rPr lang="en-US" dirty="0"/>
            <a:t> </a:t>
          </a:r>
          <a:r>
            <a:rPr lang="en-US" dirty="0" err="1"/>
            <a:t>Persepsi</a:t>
          </a:r>
          <a:r>
            <a:rPr lang="en-US" dirty="0"/>
            <a:t> Internal Pemko </a:t>
          </a:r>
          <a:r>
            <a:rPr lang="en-US" dirty="0" err="1"/>
            <a:t>Batam</a:t>
          </a:r>
          <a:endParaRPr lang="en-US" dirty="0"/>
        </a:p>
      </dgm:t>
    </dgm:pt>
    <dgm:pt modelId="{7DD664F8-FE50-ED4A-81E1-015052E4C91D}" type="parTrans" cxnId="{FDD2F455-4B99-374E-AAFD-2F1C9488C210}">
      <dgm:prSet/>
      <dgm:spPr/>
      <dgm:t>
        <a:bodyPr/>
        <a:lstStyle/>
        <a:p>
          <a:endParaRPr lang="en-US"/>
        </a:p>
      </dgm:t>
    </dgm:pt>
    <dgm:pt modelId="{023D6F17-4565-B84B-BBC0-289B00F7C50C}" type="sibTrans" cxnId="{FDD2F455-4B99-374E-AAFD-2F1C9488C210}">
      <dgm:prSet/>
      <dgm:spPr/>
      <dgm:t>
        <a:bodyPr/>
        <a:lstStyle/>
        <a:p>
          <a:endParaRPr lang="en-US"/>
        </a:p>
      </dgm:t>
    </dgm:pt>
    <dgm:pt modelId="{119D94E6-FE53-5040-BACC-84F5DD343B43}">
      <dgm:prSet phldrT="[Text]"/>
      <dgm:spPr/>
      <dgm:t>
        <a:bodyPr/>
        <a:lstStyle/>
        <a:p>
          <a:r>
            <a:rPr lang="en-US" dirty="0" err="1"/>
            <a:t>Persamaan</a:t>
          </a:r>
          <a:r>
            <a:rPr lang="en-US" dirty="0"/>
            <a:t> </a:t>
          </a:r>
          <a:r>
            <a:rPr lang="en-US" dirty="0" err="1"/>
            <a:t>Persepsi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Instansi</a:t>
          </a:r>
          <a:r>
            <a:rPr lang="en-US" dirty="0"/>
            <a:t> </a:t>
          </a:r>
          <a:r>
            <a:rPr lang="en-US" dirty="0" err="1"/>
            <a:t>Eksternal</a:t>
          </a:r>
          <a:endParaRPr lang="en-US" dirty="0"/>
        </a:p>
      </dgm:t>
    </dgm:pt>
    <dgm:pt modelId="{20814B45-6FBF-CE49-B9E4-E0264EE19E7B}" type="parTrans" cxnId="{DCD3B720-6AE6-FD48-8054-AB447842173C}">
      <dgm:prSet/>
      <dgm:spPr/>
      <dgm:t>
        <a:bodyPr/>
        <a:lstStyle/>
        <a:p>
          <a:endParaRPr lang="en-US"/>
        </a:p>
      </dgm:t>
    </dgm:pt>
    <dgm:pt modelId="{B47D5A8F-14AE-954C-92FF-74FCE3A908F9}" type="sibTrans" cxnId="{DCD3B720-6AE6-FD48-8054-AB447842173C}">
      <dgm:prSet/>
      <dgm:spPr/>
      <dgm:t>
        <a:bodyPr/>
        <a:lstStyle/>
        <a:p>
          <a:endParaRPr lang="en-US"/>
        </a:p>
      </dgm:t>
    </dgm:pt>
    <dgm:pt modelId="{F3D764DB-80E9-BA45-BB7D-58F62C5557AF}">
      <dgm:prSet/>
      <dgm:spPr/>
      <dgm:t>
        <a:bodyPr/>
        <a:lstStyle/>
        <a:p>
          <a:r>
            <a:rPr lang="en-US" dirty="0"/>
            <a:t>TAHAP PEMBAHASAN</a:t>
          </a:r>
        </a:p>
      </dgm:t>
    </dgm:pt>
    <dgm:pt modelId="{EC99674F-2825-3849-8F48-A38CFF1C5BD9}" type="sibTrans" cxnId="{82851CAD-83F8-F84D-A01A-AE388D470E01}">
      <dgm:prSet/>
      <dgm:spPr/>
      <dgm:t>
        <a:bodyPr/>
        <a:lstStyle/>
        <a:p>
          <a:endParaRPr lang="en-US"/>
        </a:p>
      </dgm:t>
    </dgm:pt>
    <dgm:pt modelId="{D0BBD658-527C-7045-B216-8FEF291CCCEE}" type="parTrans" cxnId="{82851CAD-83F8-F84D-A01A-AE388D470E01}">
      <dgm:prSet/>
      <dgm:spPr/>
      <dgm:t>
        <a:bodyPr/>
        <a:lstStyle/>
        <a:p>
          <a:endParaRPr lang="en-US"/>
        </a:p>
      </dgm:t>
    </dgm:pt>
    <dgm:pt modelId="{B44DC39D-CCC1-4745-918A-5BFC9F528B4C}">
      <dgm:prSet phldrT="[Text]"/>
      <dgm:spPr/>
      <dgm:t>
        <a:bodyPr/>
        <a:lstStyle/>
        <a:p>
          <a:r>
            <a:rPr lang="en-US" dirty="0" err="1"/>
            <a:t>Pendataan</a:t>
          </a:r>
          <a:r>
            <a:rPr lang="en-US" dirty="0"/>
            <a:t> </a:t>
          </a:r>
          <a:r>
            <a:rPr lang="en-US" dirty="0" err="1"/>
            <a:t>Layanan</a:t>
          </a:r>
          <a:r>
            <a:rPr lang="en-US" dirty="0"/>
            <a:t> </a:t>
          </a:r>
          <a:r>
            <a:rPr lang="en-US" dirty="0" err="1"/>
            <a:t>Publik</a:t>
          </a:r>
          <a:r>
            <a:rPr lang="en-US" dirty="0"/>
            <a:t> </a:t>
          </a:r>
          <a:r>
            <a:rPr lang="en-US" dirty="0" err="1"/>
            <a:t>pada</a:t>
          </a:r>
          <a:r>
            <a:rPr lang="en-US" dirty="0"/>
            <a:t> OPD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Instansi</a:t>
          </a:r>
          <a:r>
            <a:rPr lang="en-US" dirty="0"/>
            <a:t> </a:t>
          </a:r>
          <a:r>
            <a:rPr lang="en-US" dirty="0" err="1"/>
            <a:t>lainnya</a:t>
          </a:r>
          <a:endParaRPr lang="en-US" dirty="0"/>
        </a:p>
      </dgm:t>
    </dgm:pt>
    <dgm:pt modelId="{2B7746F8-6324-E349-80C5-17EBCCDDA143}" type="parTrans" cxnId="{C2DF942D-5D73-034D-A636-19AB79328603}">
      <dgm:prSet/>
      <dgm:spPr/>
      <dgm:t>
        <a:bodyPr/>
        <a:lstStyle/>
        <a:p>
          <a:endParaRPr lang="en-US"/>
        </a:p>
      </dgm:t>
    </dgm:pt>
    <dgm:pt modelId="{901FF71F-6F75-924C-801E-6093F3033684}" type="sibTrans" cxnId="{C2DF942D-5D73-034D-A636-19AB79328603}">
      <dgm:prSet/>
      <dgm:spPr/>
      <dgm:t>
        <a:bodyPr/>
        <a:lstStyle/>
        <a:p>
          <a:endParaRPr lang="en-US"/>
        </a:p>
      </dgm:t>
    </dgm:pt>
    <dgm:pt modelId="{FF403C0D-3DE7-1F4D-84DC-47EE4C7EFCE1}">
      <dgm:prSet phldrT="[Text]"/>
      <dgm:spPr/>
      <dgm:t>
        <a:bodyPr/>
        <a:lstStyle/>
        <a:p>
          <a:r>
            <a:rPr lang="en-US" dirty="0" err="1"/>
            <a:t>Survei</a:t>
          </a:r>
          <a:r>
            <a:rPr lang="en-US" dirty="0"/>
            <a:t> </a:t>
          </a:r>
          <a:r>
            <a:rPr lang="en-US" dirty="0" err="1"/>
            <a:t>Lokasi</a:t>
          </a:r>
          <a:r>
            <a:rPr lang="en-US" dirty="0"/>
            <a:t> MPP </a:t>
          </a:r>
          <a:r>
            <a:rPr lang="id-ID" dirty="0"/>
            <a:t>Batam</a:t>
          </a:r>
          <a:endParaRPr lang="en-US" dirty="0"/>
        </a:p>
      </dgm:t>
    </dgm:pt>
    <dgm:pt modelId="{DBFACC52-B54A-F04E-8ED9-320ABF49EC09}" type="parTrans" cxnId="{9762506D-7063-DF4C-B2CF-C72A4655C64C}">
      <dgm:prSet/>
      <dgm:spPr/>
      <dgm:t>
        <a:bodyPr/>
        <a:lstStyle/>
        <a:p>
          <a:endParaRPr lang="en-US"/>
        </a:p>
      </dgm:t>
    </dgm:pt>
    <dgm:pt modelId="{ACFE0DC5-E48E-B64B-ACED-B45D08963BEE}" type="sibTrans" cxnId="{9762506D-7063-DF4C-B2CF-C72A4655C64C}">
      <dgm:prSet/>
      <dgm:spPr/>
      <dgm:t>
        <a:bodyPr/>
        <a:lstStyle/>
        <a:p>
          <a:endParaRPr lang="en-US"/>
        </a:p>
      </dgm:t>
    </dgm:pt>
    <dgm:pt modelId="{7FE9465F-CFA2-5C46-80C7-4B4EAC04A487}">
      <dgm:prSet/>
      <dgm:spPr/>
      <dgm:t>
        <a:bodyPr/>
        <a:lstStyle/>
        <a:p>
          <a:r>
            <a:rPr lang="en-US" dirty="0"/>
            <a:t>TAHAP PELAKSANAAN</a:t>
          </a:r>
        </a:p>
      </dgm:t>
    </dgm:pt>
    <dgm:pt modelId="{71D21A1A-2C85-F74C-8498-EDBEBC72CBCD}" type="parTrans" cxnId="{8AF997B6-B0E6-0640-A844-5AA95A1DB23A}">
      <dgm:prSet/>
      <dgm:spPr/>
      <dgm:t>
        <a:bodyPr/>
        <a:lstStyle/>
        <a:p>
          <a:endParaRPr lang="en-US"/>
        </a:p>
      </dgm:t>
    </dgm:pt>
    <dgm:pt modelId="{52BB6BDB-200D-5D42-9707-CE7FCAF2D0D2}" type="sibTrans" cxnId="{8AF997B6-B0E6-0640-A844-5AA95A1DB23A}">
      <dgm:prSet/>
      <dgm:spPr/>
      <dgm:t>
        <a:bodyPr/>
        <a:lstStyle/>
        <a:p>
          <a:endParaRPr lang="en-US"/>
        </a:p>
      </dgm:t>
    </dgm:pt>
    <dgm:pt modelId="{59BBD2F9-6075-BD46-8B47-64817DBC7423}">
      <dgm:prSet/>
      <dgm:spPr/>
      <dgm:t>
        <a:bodyPr/>
        <a:lstStyle/>
        <a:p>
          <a:r>
            <a:rPr lang="en-US" dirty="0" err="1"/>
            <a:t>Penetapan</a:t>
          </a:r>
          <a:r>
            <a:rPr lang="en-US" dirty="0"/>
            <a:t> </a:t>
          </a:r>
          <a:r>
            <a:rPr lang="en-US" dirty="0" err="1"/>
            <a:t>Layanan</a:t>
          </a:r>
          <a:r>
            <a:rPr lang="en-US" dirty="0"/>
            <a:t> </a:t>
          </a:r>
          <a:r>
            <a:rPr lang="en-US" dirty="0" err="1"/>
            <a:t>Publik</a:t>
          </a:r>
          <a:r>
            <a:rPr lang="en-US" dirty="0"/>
            <a:t> </a:t>
          </a:r>
          <a:r>
            <a:rPr lang="en-US" dirty="0" err="1"/>
            <a:t>pada</a:t>
          </a:r>
          <a:r>
            <a:rPr lang="en-US" dirty="0"/>
            <a:t> MPP </a:t>
          </a:r>
          <a:r>
            <a:rPr lang="id-ID" dirty="0"/>
            <a:t>Batam</a:t>
          </a:r>
          <a:endParaRPr lang="en-US" dirty="0"/>
        </a:p>
      </dgm:t>
    </dgm:pt>
    <dgm:pt modelId="{74373543-DAF7-B94B-9607-BF528C34A15A}" type="parTrans" cxnId="{701E0E30-F38B-0E46-A7E2-7126A60BEAB0}">
      <dgm:prSet/>
      <dgm:spPr/>
      <dgm:t>
        <a:bodyPr/>
        <a:lstStyle/>
        <a:p>
          <a:endParaRPr lang="en-US"/>
        </a:p>
      </dgm:t>
    </dgm:pt>
    <dgm:pt modelId="{3548CFCA-5932-A64F-9469-D6D5F25F0D0C}" type="sibTrans" cxnId="{701E0E30-F38B-0E46-A7E2-7126A60BEAB0}">
      <dgm:prSet/>
      <dgm:spPr/>
      <dgm:t>
        <a:bodyPr/>
        <a:lstStyle/>
        <a:p>
          <a:endParaRPr lang="en-US"/>
        </a:p>
      </dgm:t>
    </dgm:pt>
    <dgm:pt modelId="{C2D1AC44-1422-7244-ACB5-2D2169DEB28D}">
      <dgm:prSet/>
      <dgm:spPr/>
      <dgm:t>
        <a:bodyPr/>
        <a:lstStyle/>
        <a:p>
          <a:r>
            <a:rPr lang="en-US" dirty="0" err="1"/>
            <a:t>Penetapan</a:t>
          </a:r>
          <a:r>
            <a:rPr lang="en-US" dirty="0"/>
            <a:t> SOP </a:t>
          </a:r>
          <a:r>
            <a:rPr lang="en-US" dirty="0" err="1"/>
            <a:t>pada</a:t>
          </a:r>
          <a:r>
            <a:rPr lang="en-US" dirty="0"/>
            <a:t> MPP </a:t>
          </a:r>
          <a:r>
            <a:rPr lang="id-ID" dirty="0"/>
            <a:t>Batam</a:t>
          </a:r>
          <a:endParaRPr lang="en-US" dirty="0"/>
        </a:p>
      </dgm:t>
    </dgm:pt>
    <dgm:pt modelId="{E1CA6967-053E-7D49-88AF-7D56D9F48BFA}" type="parTrans" cxnId="{E1DF1A8D-EE74-6B49-A8EA-AB6D6C755ECB}">
      <dgm:prSet/>
      <dgm:spPr/>
      <dgm:t>
        <a:bodyPr/>
        <a:lstStyle/>
        <a:p>
          <a:endParaRPr lang="en-US"/>
        </a:p>
      </dgm:t>
    </dgm:pt>
    <dgm:pt modelId="{DD5D9468-DED7-454E-8684-F40291C09F60}" type="sibTrans" cxnId="{E1DF1A8D-EE74-6B49-A8EA-AB6D6C755ECB}">
      <dgm:prSet/>
      <dgm:spPr/>
      <dgm:t>
        <a:bodyPr/>
        <a:lstStyle/>
        <a:p>
          <a:endParaRPr lang="en-US"/>
        </a:p>
      </dgm:t>
    </dgm:pt>
    <dgm:pt modelId="{93FEB18A-6365-BE44-8BDF-A2BB997D61D2}">
      <dgm:prSet/>
      <dgm:spPr/>
      <dgm:t>
        <a:bodyPr/>
        <a:lstStyle/>
        <a:p>
          <a:r>
            <a:rPr lang="en-US" dirty="0" err="1"/>
            <a:t>Kesepakatan</a:t>
          </a:r>
          <a:r>
            <a:rPr lang="en-US" dirty="0"/>
            <a:t> </a:t>
          </a:r>
          <a:r>
            <a:rPr lang="en-US" dirty="0" err="1"/>
            <a:t>Bersama</a:t>
          </a:r>
          <a:r>
            <a:rPr lang="en-US" dirty="0"/>
            <a:t> </a:t>
          </a:r>
          <a:r>
            <a:rPr lang="en-US" dirty="0" err="1"/>
            <a:t>Antar</a:t>
          </a:r>
          <a:r>
            <a:rPr lang="en-US" dirty="0"/>
            <a:t> </a:t>
          </a:r>
          <a:r>
            <a:rPr lang="en-US" dirty="0" err="1"/>
            <a:t>Instansi</a:t>
          </a:r>
          <a:endParaRPr lang="en-US" dirty="0"/>
        </a:p>
      </dgm:t>
    </dgm:pt>
    <dgm:pt modelId="{E9584DA9-BC63-FB4C-86A3-4BFE34AB527D}" type="parTrans" cxnId="{5E552543-854F-3C4E-B1F4-9621C3CCCC1E}">
      <dgm:prSet/>
      <dgm:spPr/>
      <dgm:t>
        <a:bodyPr/>
        <a:lstStyle/>
        <a:p>
          <a:endParaRPr lang="en-US"/>
        </a:p>
      </dgm:t>
    </dgm:pt>
    <dgm:pt modelId="{BC176F8E-03CA-1944-B63A-645AAC4BA9C5}" type="sibTrans" cxnId="{5E552543-854F-3C4E-B1F4-9621C3CCCC1E}">
      <dgm:prSet/>
      <dgm:spPr/>
      <dgm:t>
        <a:bodyPr/>
        <a:lstStyle/>
        <a:p>
          <a:endParaRPr lang="en-US"/>
        </a:p>
      </dgm:t>
    </dgm:pt>
    <dgm:pt modelId="{C277C77D-0FBA-1749-AFE5-57954D5A558A}">
      <dgm:prSet/>
      <dgm:spPr/>
      <dgm:t>
        <a:bodyPr/>
        <a:lstStyle/>
        <a:p>
          <a:r>
            <a:rPr lang="en-US" dirty="0" err="1"/>
            <a:t>Pelayanan</a:t>
          </a:r>
          <a:r>
            <a:rPr lang="en-US" dirty="0"/>
            <a:t> </a:t>
          </a:r>
          <a:r>
            <a:rPr lang="en-US" dirty="0" err="1"/>
            <a:t>bersama</a:t>
          </a:r>
          <a:r>
            <a:rPr lang="en-US" dirty="0"/>
            <a:t> </a:t>
          </a:r>
          <a:r>
            <a:rPr lang="en-US" dirty="0" err="1"/>
            <a:t>pada</a:t>
          </a:r>
          <a:r>
            <a:rPr lang="en-US" dirty="0"/>
            <a:t> MPP </a:t>
          </a:r>
          <a:r>
            <a:rPr lang="id-ID" dirty="0"/>
            <a:t>Batam</a:t>
          </a:r>
          <a:endParaRPr lang="en-US" dirty="0"/>
        </a:p>
      </dgm:t>
    </dgm:pt>
    <dgm:pt modelId="{C6D21526-CE42-F34C-BC6B-DD9B7460AA74}" type="parTrans" cxnId="{0206272C-4950-5B46-B8B9-ABA39729CB7C}">
      <dgm:prSet/>
      <dgm:spPr/>
      <dgm:t>
        <a:bodyPr/>
        <a:lstStyle/>
        <a:p>
          <a:endParaRPr lang="en-US"/>
        </a:p>
      </dgm:t>
    </dgm:pt>
    <dgm:pt modelId="{887D8CDE-4B18-CA47-A624-F9110DE65AF1}" type="sibTrans" cxnId="{0206272C-4950-5B46-B8B9-ABA39729CB7C}">
      <dgm:prSet/>
      <dgm:spPr/>
      <dgm:t>
        <a:bodyPr/>
        <a:lstStyle/>
        <a:p>
          <a:endParaRPr lang="en-US"/>
        </a:p>
      </dgm:t>
    </dgm:pt>
    <dgm:pt modelId="{1A37AF35-05D3-3D4E-9DB7-477ED4B3DC2D}">
      <dgm:prSet/>
      <dgm:spPr/>
      <dgm:t>
        <a:bodyPr/>
        <a:lstStyle/>
        <a:p>
          <a:r>
            <a:rPr lang="en-US" dirty="0"/>
            <a:t>Launching MPP </a:t>
          </a:r>
          <a:r>
            <a:rPr lang="id-ID" dirty="0"/>
            <a:t>Batam</a:t>
          </a:r>
          <a:endParaRPr lang="en-US" dirty="0"/>
        </a:p>
      </dgm:t>
    </dgm:pt>
    <dgm:pt modelId="{296624CC-1C9A-2E46-99EB-68B8E351DA7F}" type="parTrans" cxnId="{749C0B89-F036-5644-A81A-F11818CBFF32}">
      <dgm:prSet/>
      <dgm:spPr/>
      <dgm:t>
        <a:bodyPr/>
        <a:lstStyle/>
        <a:p>
          <a:endParaRPr lang="en-US"/>
        </a:p>
      </dgm:t>
    </dgm:pt>
    <dgm:pt modelId="{11D9DE68-9ED2-2F4E-993A-EF7B0D84FDC0}" type="sibTrans" cxnId="{749C0B89-F036-5644-A81A-F11818CBFF32}">
      <dgm:prSet/>
      <dgm:spPr/>
      <dgm:t>
        <a:bodyPr/>
        <a:lstStyle/>
        <a:p>
          <a:endParaRPr lang="en-US"/>
        </a:p>
      </dgm:t>
    </dgm:pt>
    <dgm:pt modelId="{E6B785DB-979C-4951-817E-24386CBF7015}">
      <dgm:prSet/>
      <dgm:spPr/>
      <dgm:t>
        <a:bodyPr/>
        <a:lstStyle/>
        <a:p>
          <a:r>
            <a:rPr lang="en-US" dirty="0" err="1"/>
            <a:t>Penetapan</a:t>
          </a:r>
          <a:r>
            <a:rPr lang="en-US" dirty="0"/>
            <a:t> </a:t>
          </a:r>
          <a:r>
            <a:rPr lang="en-US" dirty="0" err="1"/>
            <a:t>Lokasi</a:t>
          </a:r>
          <a:r>
            <a:rPr lang="en-US" dirty="0"/>
            <a:t> MPP </a:t>
          </a:r>
          <a:r>
            <a:rPr lang="id-ID" dirty="0"/>
            <a:t>Batam</a:t>
          </a:r>
          <a:endParaRPr lang="en-US" dirty="0"/>
        </a:p>
      </dgm:t>
    </dgm:pt>
    <dgm:pt modelId="{8993335F-817F-44B6-82ED-9EE71E6A0455}" type="parTrans" cxnId="{3B9FC4F6-2F52-4DF0-B832-640C9BCB7C3F}">
      <dgm:prSet/>
      <dgm:spPr/>
      <dgm:t>
        <a:bodyPr/>
        <a:lstStyle/>
        <a:p>
          <a:endParaRPr lang="id-ID"/>
        </a:p>
      </dgm:t>
    </dgm:pt>
    <dgm:pt modelId="{FCB4C95E-32D2-4CF5-B078-A1FFF043E657}" type="sibTrans" cxnId="{3B9FC4F6-2F52-4DF0-B832-640C9BCB7C3F}">
      <dgm:prSet/>
      <dgm:spPr/>
      <dgm:t>
        <a:bodyPr/>
        <a:lstStyle/>
        <a:p>
          <a:endParaRPr lang="id-ID"/>
        </a:p>
      </dgm:t>
    </dgm:pt>
    <dgm:pt modelId="{B6FA2E00-C892-4D3C-B602-70A76379CEFD}">
      <dgm:prSet/>
      <dgm:spPr/>
      <dgm:t>
        <a:bodyPr/>
        <a:lstStyle/>
        <a:p>
          <a:r>
            <a:rPr lang="en-US" dirty="0"/>
            <a:t>Pembangunan </a:t>
          </a:r>
          <a:r>
            <a:rPr lang="en-US" dirty="0" err="1"/>
            <a:t>Fisik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Penyediaan</a:t>
          </a:r>
          <a:r>
            <a:rPr lang="en-US" dirty="0"/>
            <a:t> </a:t>
          </a:r>
          <a:r>
            <a:rPr lang="en-US" dirty="0" err="1"/>
            <a:t>Sarana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Prasarana</a:t>
          </a:r>
          <a:endParaRPr lang="en-US" dirty="0"/>
        </a:p>
      </dgm:t>
    </dgm:pt>
    <dgm:pt modelId="{3985F0A0-54B0-4220-BB0A-D1E44105EA4E}" type="parTrans" cxnId="{B8FF5A2E-71C5-4E7B-A449-5D428855B035}">
      <dgm:prSet/>
      <dgm:spPr/>
      <dgm:t>
        <a:bodyPr/>
        <a:lstStyle/>
        <a:p>
          <a:endParaRPr lang="en-US"/>
        </a:p>
      </dgm:t>
    </dgm:pt>
    <dgm:pt modelId="{D22C4AF0-BCEC-40CE-A304-11822C3EE53B}" type="sibTrans" cxnId="{B8FF5A2E-71C5-4E7B-A449-5D428855B035}">
      <dgm:prSet/>
      <dgm:spPr/>
      <dgm:t>
        <a:bodyPr/>
        <a:lstStyle/>
        <a:p>
          <a:endParaRPr lang="en-US"/>
        </a:p>
      </dgm:t>
    </dgm:pt>
    <dgm:pt modelId="{1F004635-DB96-AC46-90D4-4D5FAF40A9BC}" type="pres">
      <dgm:prSet presAssocID="{FFD49EE2-9DAB-D54D-9549-E8EEEE4644B1}" presName="Name0" presStyleCnt="0">
        <dgm:presLayoutVars>
          <dgm:dir/>
          <dgm:animLvl val="lvl"/>
          <dgm:resizeHandles/>
        </dgm:presLayoutVars>
      </dgm:prSet>
      <dgm:spPr/>
    </dgm:pt>
    <dgm:pt modelId="{953738F2-8845-A847-ACD4-DCC7BF17B290}" type="pres">
      <dgm:prSet presAssocID="{8BEA68B0-AD42-674C-B840-E2935A75155F}" presName="linNode" presStyleCnt="0"/>
      <dgm:spPr/>
    </dgm:pt>
    <dgm:pt modelId="{5E1ADF04-7A90-4540-BC6A-F17681739699}" type="pres">
      <dgm:prSet presAssocID="{8BEA68B0-AD42-674C-B840-E2935A75155F}" presName="parentShp" presStyleLbl="node1" presStyleIdx="0" presStyleCnt="3">
        <dgm:presLayoutVars>
          <dgm:bulletEnabled val="1"/>
        </dgm:presLayoutVars>
      </dgm:prSet>
      <dgm:spPr/>
    </dgm:pt>
    <dgm:pt modelId="{37A56429-CD87-BD43-9AC5-3D1AC77FF617}" type="pres">
      <dgm:prSet presAssocID="{8BEA68B0-AD42-674C-B840-E2935A75155F}" presName="childShp" presStyleLbl="bgAccFollowNode1" presStyleIdx="0" presStyleCnt="3" custLinFactNeighborX="5592" custLinFactNeighborY="-2007">
        <dgm:presLayoutVars>
          <dgm:bulletEnabled val="1"/>
        </dgm:presLayoutVars>
      </dgm:prSet>
      <dgm:spPr/>
    </dgm:pt>
    <dgm:pt modelId="{582ED982-0888-1145-BDCD-7A6672694E7C}" type="pres">
      <dgm:prSet presAssocID="{4363CD16-5DEA-1E4F-BCCA-191E6EABFC76}" presName="spacing" presStyleCnt="0"/>
      <dgm:spPr/>
    </dgm:pt>
    <dgm:pt modelId="{011AF308-066E-0E47-AC64-EDAE2C93715C}" type="pres">
      <dgm:prSet presAssocID="{F3D764DB-80E9-BA45-BB7D-58F62C5557AF}" presName="linNode" presStyleCnt="0"/>
      <dgm:spPr/>
    </dgm:pt>
    <dgm:pt modelId="{166DB6B8-8772-5E40-A474-B691BDBDD1B1}" type="pres">
      <dgm:prSet presAssocID="{F3D764DB-80E9-BA45-BB7D-58F62C5557AF}" presName="parentShp" presStyleLbl="node1" presStyleIdx="1" presStyleCnt="3">
        <dgm:presLayoutVars>
          <dgm:bulletEnabled val="1"/>
        </dgm:presLayoutVars>
      </dgm:prSet>
      <dgm:spPr/>
    </dgm:pt>
    <dgm:pt modelId="{344BEBB9-95B5-F149-A10B-E05BEA61E0AF}" type="pres">
      <dgm:prSet presAssocID="{F3D764DB-80E9-BA45-BB7D-58F62C5557AF}" presName="childShp" presStyleLbl="bgAccFollowNode1" presStyleIdx="1" presStyleCnt="3">
        <dgm:presLayoutVars>
          <dgm:bulletEnabled val="1"/>
        </dgm:presLayoutVars>
      </dgm:prSet>
      <dgm:spPr/>
    </dgm:pt>
    <dgm:pt modelId="{4D3CEEAE-DC9C-2742-80CC-32C33BDC27B2}" type="pres">
      <dgm:prSet presAssocID="{EC99674F-2825-3849-8F48-A38CFF1C5BD9}" presName="spacing" presStyleCnt="0"/>
      <dgm:spPr/>
    </dgm:pt>
    <dgm:pt modelId="{87A840D0-CE4C-9245-9584-B005476A2ADE}" type="pres">
      <dgm:prSet presAssocID="{7FE9465F-CFA2-5C46-80C7-4B4EAC04A487}" presName="linNode" presStyleCnt="0"/>
      <dgm:spPr/>
    </dgm:pt>
    <dgm:pt modelId="{4CA2AB1A-7279-5A47-BCE2-31E0E9198BD7}" type="pres">
      <dgm:prSet presAssocID="{7FE9465F-CFA2-5C46-80C7-4B4EAC04A487}" presName="parentShp" presStyleLbl="node1" presStyleIdx="2" presStyleCnt="3">
        <dgm:presLayoutVars>
          <dgm:bulletEnabled val="1"/>
        </dgm:presLayoutVars>
      </dgm:prSet>
      <dgm:spPr/>
    </dgm:pt>
    <dgm:pt modelId="{C1D0B98A-F74E-D941-A756-B39D364E2156}" type="pres">
      <dgm:prSet presAssocID="{7FE9465F-CFA2-5C46-80C7-4B4EAC04A487}" presName="childShp" presStyleLbl="bgAccFollowNode1" presStyleIdx="2" presStyleCnt="3" custLinFactNeighborX="26348" custLinFactNeighborY="-2007">
        <dgm:presLayoutVars>
          <dgm:bulletEnabled val="1"/>
        </dgm:presLayoutVars>
      </dgm:prSet>
      <dgm:spPr/>
    </dgm:pt>
  </dgm:ptLst>
  <dgm:cxnLst>
    <dgm:cxn modelId="{3D084C03-76E5-40B7-8FA8-619626A8870B}" type="presOf" srcId="{119D94E6-FE53-5040-BACC-84F5DD343B43}" destId="{37A56429-CD87-BD43-9AC5-3D1AC77FF617}" srcOrd="0" destOrd="1" presId="urn:microsoft.com/office/officeart/2005/8/layout/vList6"/>
    <dgm:cxn modelId="{6D554804-E561-41E9-AE3E-281FA3D16D8E}" type="presOf" srcId="{7FE9465F-CFA2-5C46-80C7-4B4EAC04A487}" destId="{4CA2AB1A-7279-5A47-BCE2-31E0E9198BD7}" srcOrd="0" destOrd="0" presId="urn:microsoft.com/office/officeart/2005/8/layout/vList6"/>
    <dgm:cxn modelId="{F14FCD09-4A53-44DA-9D7D-9C18DE095896}" type="presOf" srcId="{C277C77D-0FBA-1749-AFE5-57954D5A558A}" destId="{C1D0B98A-F74E-D941-A756-B39D364E2156}" srcOrd="0" destOrd="2" presId="urn:microsoft.com/office/officeart/2005/8/layout/vList6"/>
    <dgm:cxn modelId="{8250BB0E-A5CF-46BC-9277-4455C371BCE0}" type="presOf" srcId="{E6B785DB-979C-4951-817E-24386CBF7015}" destId="{344BEBB9-95B5-F149-A10B-E05BEA61E0AF}" srcOrd="0" destOrd="1" presId="urn:microsoft.com/office/officeart/2005/8/layout/vList6"/>
    <dgm:cxn modelId="{CF603010-027E-4530-BCF7-23A64F962641}" type="presOf" srcId="{F3D764DB-80E9-BA45-BB7D-58F62C5557AF}" destId="{166DB6B8-8772-5E40-A474-B691BDBDD1B1}" srcOrd="0" destOrd="0" presId="urn:microsoft.com/office/officeart/2005/8/layout/vList6"/>
    <dgm:cxn modelId="{DCD3B720-6AE6-FD48-8054-AB447842173C}" srcId="{8BEA68B0-AD42-674C-B840-E2935A75155F}" destId="{119D94E6-FE53-5040-BACC-84F5DD343B43}" srcOrd="1" destOrd="0" parTransId="{20814B45-6FBF-CE49-B9E4-E0264EE19E7B}" sibTransId="{B47D5A8F-14AE-954C-92FF-74FCE3A908F9}"/>
    <dgm:cxn modelId="{412AFE22-CF38-4B24-9CB5-84B42E56133F}" type="presOf" srcId="{8BEA68B0-AD42-674C-B840-E2935A75155F}" destId="{5E1ADF04-7A90-4540-BC6A-F17681739699}" srcOrd="0" destOrd="0" presId="urn:microsoft.com/office/officeart/2005/8/layout/vList6"/>
    <dgm:cxn modelId="{0206272C-4950-5B46-B8B9-ABA39729CB7C}" srcId="{7FE9465F-CFA2-5C46-80C7-4B4EAC04A487}" destId="{C277C77D-0FBA-1749-AFE5-57954D5A558A}" srcOrd="2" destOrd="0" parTransId="{C6D21526-CE42-F34C-BC6B-DD9B7460AA74}" sibTransId="{887D8CDE-4B18-CA47-A624-F9110DE65AF1}"/>
    <dgm:cxn modelId="{C2DF942D-5D73-034D-A636-19AB79328603}" srcId="{8BEA68B0-AD42-674C-B840-E2935A75155F}" destId="{B44DC39D-CCC1-4745-918A-5BFC9F528B4C}" srcOrd="2" destOrd="0" parTransId="{2B7746F8-6324-E349-80C5-17EBCCDDA143}" sibTransId="{901FF71F-6F75-924C-801E-6093F3033684}"/>
    <dgm:cxn modelId="{B8FF5A2E-71C5-4E7B-A449-5D428855B035}" srcId="{7FE9465F-CFA2-5C46-80C7-4B4EAC04A487}" destId="{B6FA2E00-C892-4D3C-B602-70A76379CEFD}" srcOrd="1" destOrd="0" parTransId="{3985F0A0-54B0-4220-BB0A-D1E44105EA4E}" sibTransId="{D22C4AF0-BCEC-40CE-A304-11822C3EE53B}"/>
    <dgm:cxn modelId="{701E0E30-F38B-0E46-A7E2-7126A60BEAB0}" srcId="{F3D764DB-80E9-BA45-BB7D-58F62C5557AF}" destId="{59BBD2F9-6075-BD46-8B47-64817DBC7423}" srcOrd="0" destOrd="0" parTransId="{74373543-DAF7-B94B-9607-BF528C34A15A}" sibTransId="{3548CFCA-5932-A64F-9469-D6D5F25F0D0C}"/>
    <dgm:cxn modelId="{D71DAC38-6F72-4C93-840B-81B9847FD6EA}" type="presOf" srcId="{C2D1AC44-1422-7244-ACB5-2D2169DEB28D}" destId="{344BEBB9-95B5-F149-A10B-E05BEA61E0AF}" srcOrd="0" destOrd="2" presId="urn:microsoft.com/office/officeart/2005/8/layout/vList6"/>
    <dgm:cxn modelId="{4EC6CF40-1763-4E47-8677-1FD787F63DB2}" type="presOf" srcId="{FFD49EE2-9DAB-D54D-9549-E8EEEE4644B1}" destId="{1F004635-DB96-AC46-90D4-4D5FAF40A9BC}" srcOrd="0" destOrd="0" presId="urn:microsoft.com/office/officeart/2005/8/layout/vList6"/>
    <dgm:cxn modelId="{5E552543-854F-3C4E-B1F4-9621C3CCCC1E}" srcId="{7FE9465F-CFA2-5C46-80C7-4B4EAC04A487}" destId="{93FEB18A-6365-BE44-8BDF-A2BB997D61D2}" srcOrd="0" destOrd="0" parTransId="{E9584DA9-BC63-FB4C-86A3-4BFE34AB527D}" sibTransId="{BC176F8E-03CA-1944-B63A-645AAC4BA9C5}"/>
    <dgm:cxn modelId="{9762506D-7063-DF4C-B2CF-C72A4655C64C}" srcId="{8BEA68B0-AD42-674C-B840-E2935A75155F}" destId="{FF403C0D-3DE7-1F4D-84DC-47EE4C7EFCE1}" srcOrd="3" destOrd="0" parTransId="{DBFACC52-B54A-F04E-8ED9-320ABF49EC09}" sibTransId="{ACFE0DC5-E48E-B64B-ACED-B45D08963BEE}"/>
    <dgm:cxn modelId="{FDD2F455-4B99-374E-AAFD-2F1C9488C210}" srcId="{8BEA68B0-AD42-674C-B840-E2935A75155F}" destId="{BF7F7CE7-9483-9845-8749-E858A3F6FE90}" srcOrd="0" destOrd="0" parTransId="{7DD664F8-FE50-ED4A-81E1-015052E4C91D}" sibTransId="{023D6F17-4565-B84B-BBC0-289B00F7C50C}"/>
    <dgm:cxn modelId="{6BAA5759-AE91-4DF6-A307-50C1953F5E77}" type="presOf" srcId="{59BBD2F9-6075-BD46-8B47-64817DBC7423}" destId="{344BEBB9-95B5-F149-A10B-E05BEA61E0AF}" srcOrd="0" destOrd="0" presId="urn:microsoft.com/office/officeart/2005/8/layout/vList6"/>
    <dgm:cxn modelId="{6453617D-F997-4824-A682-665E208633E7}" type="presOf" srcId="{B44DC39D-CCC1-4745-918A-5BFC9F528B4C}" destId="{37A56429-CD87-BD43-9AC5-3D1AC77FF617}" srcOrd="0" destOrd="2" presId="urn:microsoft.com/office/officeart/2005/8/layout/vList6"/>
    <dgm:cxn modelId="{749C0B89-F036-5644-A81A-F11818CBFF32}" srcId="{7FE9465F-CFA2-5C46-80C7-4B4EAC04A487}" destId="{1A37AF35-05D3-3D4E-9DB7-477ED4B3DC2D}" srcOrd="3" destOrd="0" parTransId="{296624CC-1C9A-2E46-99EB-68B8E351DA7F}" sibTransId="{11D9DE68-9ED2-2F4E-993A-EF7B0D84FDC0}"/>
    <dgm:cxn modelId="{E1DF1A8D-EE74-6B49-A8EA-AB6D6C755ECB}" srcId="{F3D764DB-80E9-BA45-BB7D-58F62C5557AF}" destId="{C2D1AC44-1422-7244-ACB5-2D2169DEB28D}" srcOrd="2" destOrd="0" parTransId="{E1CA6967-053E-7D49-88AF-7D56D9F48BFA}" sibTransId="{DD5D9468-DED7-454E-8684-F40291C09F60}"/>
    <dgm:cxn modelId="{46F416A8-130B-4A32-B7E9-23188341786A}" type="presOf" srcId="{BF7F7CE7-9483-9845-8749-E858A3F6FE90}" destId="{37A56429-CD87-BD43-9AC5-3D1AC77FF617}" srcOrd="0" destOrd="0" presId="urn:microsoft.com/office/officeart/2005/8/layout/vList6"/>
    <dgm:cxn modelId="{EA8288AA-69A0-471A-9148-16D49C67BD12}" type="presOf" srcId="{93FEB18A-6365-BE44-8BDF-A2BB997D61D2}" destId="{C1D0B98A-F74E-D941-A756-B39D364E2156}" srcOrd="0" destOrd="0" presId="urn:microsoft.com/office/officeart/2005/8/layout/vList6"/>
    <dgm:cxn modelId="{82851CAD-83F8-F84D-A01A-AE388D470E01}" srcId="{FFD49EE2-9DAB-D54D-9549-E8EEEE4644B1}" destId="{F3D764DB-80E9-BA45-BB7D-58F62C5557AF}" srcOrd="1" destOrd="0" parTransId="{D0BBD658-527C-7045-B216-8FEF291CCCEE}" sibTransId="{EC99674F-2825-3849-8F48-A38CFF1C5BD9}"/>
    <dgm:cxn modelId="{8AF997B6-B0E6-0640-A844-5AA95A1DB23A}" srcId="{FFD49EE2-9DAB-D54D-9549-E8EEEE4644B1}" destId="{7FE9465F-CFA2-5C46-80C7-4B4EAC04A487}" srcOrd="2" destOrd="0" parTransId="{71D21A1A-2C85-F74C-8498-EDBEBC72CBCD}" sibTransId="{52BB6BDB-200D-5D42-9707-CE7FCAF2D0D2}"/>
    <dgm:cxn modelId="{3E745DBE-9240-4D9F-9FD7-173E9387C582}" type="presOf" srcId="{1A37AF35-05D3-3D4E-9DB7-477ED4B3DC2D}" destId="{C1D0B98A-F74E-D941-A756-B39D364E2156}" srcOrd="0" destOrd="3" presId="urn:microsoft.com/office/officeart/2005/8/layout/vList6"/>
    <dgm:cxn modelId="{17E5FACF-37DC-4A41-91CA-427C2FCF36A0}" type="presOf" srcId="{FF403C0D-3DE7-1F4D-84DC-47EE4C7EFCE1}" destId="{37A56429-CD87-BD43-9AC5-3D1AC77FF617}" srcOrd="0" destOrd="3" presId="urn:microsoft.com/office/officeart/2005/8/layout/vList6"/>
    <dgm:cxn modelId="{74D400D4-A5F3-1E42-A780-CCD64C4132E7}" srcId="{FFD49EE2-9DAB-D54D-9549-E8EEEE4644B1}" destId="{8BEA68B0-AD42-674C-B840-E2935A75155F}" srcOrd="0" destOrd="0" parTransId="{66319202-9E6A-1F41-AD0C-C1A27A99ED75}" sibTransId="{4363CD16-5DEA-1E4F-BCCA-191E6EABFC76}"/>
    <dgm:cxn modelId="{F5F6D5F3-265C-491E-A20A-0B602B16A2EC}" type="presOf" srcId="{B6FA2E00-C892-4D3C-B602-70A76379CEFD}" destId="{C1D0B98A-F74E-D941-A756-B39D364E2156}" srcOrd="0" destOrd="1" presId="urn:microsoft.com/office/officeart/2005/8/layout/vList6"/>
    <dgm:cxn modelId="{3B9FC4F6-2F52-4DF0-B832-640C9BCB7C3F}" srcId="{F3D764DB-80E9-BA45-BB7D-58F62C5557AF}" destId="{E6B785DB-979C-4951-817E-24386CBF7015}" srcOrd="1" destOrd="0" parTransId="{8993335F-817F-44B6-82ED-9EE71E6A0455}" sibTransId="{FCB4C95E-32D2-4CF5-B078-A1FFF043E657}"/>
    <dgm:cxn modelId="{BA401CBB-F722-47EE-8971-2B8D0DB207B3}" type="presParOf" srcId="{1F004635-DB96-AC46-90D4-4D5FAF40A9BC}" destId="{953738F2-8845-A847-ACD4-DCC7BF17B290}" srcOrd="0" destOrd="0" presId="urn:microsoft.com/office/officeart/2005/8/layout/vList6"/>
    <dgm:cxn modelId="{99C25A50-EC5C-4357-BBDD-B797A149DA51}" type="presParOf" srcId="{953738F2-8845-A847-ACD4-DCC7BF17B290}" destId="{5E1ADF04-7A90-4540-BC6A-F17681739699}" srcOrd="0" destOrd="0" presId="urn:microsoft.com/office/officeart/2005/8/layout/vList6"/>
    <dgm:cxn modelId="{AC1C28FC-19E2-4706-B139-EC42CE860528}" type="presParOf" srcId="{953738F2-8845-A847-ACD4-DCC7BF17B290}" destId="{37A56429-CD87-BD43-9AC5-3D1AC77FF617}" srcOrd="1" destOrd="0" presId="urn:microsoft.com/office/officeart/2005/8/layout/vList6"/>
    <dgm:cxn modelId="{7C0F77D1-CF65-42DE-9F1E-3F569D45C45B}" type="presParOf" srcId="{1F004635-DB96-AC46-90D4-4D5FAF40A9BC}" destId="{582ED982-0888-1145-BDCD-7A6672694E7C}" srcOrd="1" destOrd="0" presId="urn:microsoft.com/office/officeart/2005/8/layout/vList6"/>
    <dgm:cxn modelId="{F5B1D2E8-A7C1-4D7F-BC4B-0DD347BCE82D}" type="presParOf" srcId="{1F004635-DB96-AC46-90D4-4D5FAF40A9BC}" destId="{011AF308-066E-0E47-AC64-EDAE2C93715C}" srcOrd="2" destOrd="0" presId="urn:microsoft.com/office/officeart/2005/8/layout/vList6"/>
    <dgm:cxn modelId="{61A33CE4-F0D1-42B1-8819-3B8878239D4C}" type="presParOf" srcId="{011AF308-066E-0E47-AC64-EDAE2C93715C}" destId="{166DB6B8-8772-5E40-A474-B691BDBDD1B1}" srcOrd="0" destOrd="0" presId="urn:microsoft.com/office/officeart/2005/8/layout/vList6"/>
    <dgm:cxn modelId="{713B22CB-4B98-4453-8D0E-40C8B6A64C78}" type="presParOf" srcId="{011AF308-066E-0E47-AC64-EDAE2C93715C}" destId="{344BEBB9-95B5-F149-A10B-E05BEA61E0AF}" srcOrd="1" destOrd="0" presId="urn:microsoft.com/office/officeart/2005/8/layout/vList6"/>
    <dgm:cxn modelId="{451210B6-E8D3-45AF-813F-7E2E8E2C4CD6}" type="presParOf" srcId="{1F004635-DB96-AC46-90D4-4D5FAF40A9BC}" destId="{4D3CEEAE-DC9C-2742-80CC-32C33BDC27B2}" srcOrd="3" destOrd="0" presId="urn:microsoft.com/office/officeart/2005/8/layout/vList6"/>
    <dgm:cxn modelId="{FB441BA7-D0C3-4040-B51A-2661FFCED875}" type="presParOf" srcId="{1F004635-DB96-AC46-90D4-4D5FAF40A9BC}" destId="{87A840D0-CE4C-9245-9584-B005476A2ADE}" srcOrd="4" destOrd="0" presId="urn:microsoft.com/office/officeart/2005/8/layout/vList6"/>
    <dgm:cxn modelId="{6D980B31-2145-4C69-A8BA-DCE0441EF6EE}" type="presParOf" srcId="{87A840D0-CE4C-9245-9584-B005476A2ADE}" destId="{4CA2AB1A-7279-5A47-BCE2-31E0E9198BD7}" srcOrd="0" destOrd="0" presId="urn:microsoft.com/office/officeart/2005/8/layout/vList6"/>
    <dgm:cxn modelId="{EFF67A91-4F9C-430D-9312-0C02D856F8DD}" type="presParOf" srcId="{87A840D0-CE4C-9245-9584-B005476A2ADE}" destId="{C1D0B98A-F74E-D941-A756-B39D364E215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AA720E-EA8F-8F49-A7BF-E0A0431C6841}" type="doc">
      <dgm:prSet loTypeId="urn:microsoft.com/office/officeart/2005/8/layout/gear1" loCatId="" qsTypeId="urn:microsoft.com/office/officeart/2005/8/quickstyle/simple2" qsCatId="simple" csTypeId="urn:microsoft.com/office/officeart/2005/8/colors/colorful4" csCatId="colorful" phldr="1"/>
      <dgm:spPr/>
    </dgm:pt>
    <dgm:pt modelId="{BE84C7C1-6A31-DE4F-882A-7D4A883550BB}">
      <dgm:prSet phldrT="[Text]"/>
      <dgm:spPr>
        <a:xfrm>
          <a:off x="3793066" y="2438400"/>
          <a:ext cx="2980266" cy="2980266"/>
        </a:xfrm>
        <a:prstGeom prst="gear9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AU" b="1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430</a:t>
          </a:r>
          <a:r>
            <a:rPr lang="en-US" b="1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 </a:t>
          </a:r>
          <a:endParaRPr lang="en-US" b="1" dirty="0">
            <a:solidFill>
              <a:schemeClr val="accent1">
                <a:lumMod val="75000"/>
              </a:schemeClr>
            </a:solidFill>
            <a:latin typeface="Calibri"/>
            <a:ea typeface="+mn-ea"/>
            <a:cs typeface="+mn-cs"/>
          </a:endParaRPr>
        </a:p>
        <a:p>
          <a:r>
            <a:rPr lang="en-US" b="1" dirty="0" err="1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Layanan</a:t>
          </a:r>
          <a:r>
            <a:rPr lang="en-US" b="1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 </a:t>
          </a:r>
        </a:p>
      </dgm:t>
    </dgm:pt>
    <dgm:pt modelId="{DB297E42-571A-8D44-B721-13CFD5F2C615}" type="parTrans" cxnId="{F4C7DB80-4B1F-9141-896D-50CD195CE3AB}">
      <dgm:prSet/>
      <dgm:spPr/>
      <dgm:t>
        <a:bodyPr/>
        <a:lstStyle/>
        <a:p>
          <a:endParaRPr lang="en-US"/>
        </a:p>
      </dgm:t>
    </dgm:pt>
    <dgm:pt modelId="{A33326C6-AA51-9340-8474-54655A690C4E}" type="sibTrans" cxnId="{F4C7DB80-4B1F-9141-896D-50CD195CE3AB}">
      <dgm:prSet/>
      <dgm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9DC7846C-A6B9-0342-8EBB-A97F4D10F7F6}">
      <dgm:prSet phldrT="[Text]"/>
      <dgm:spPr>
        <a:xfrm>
          <a:off x="2059093" y="1733973"/>
          <a:ext cx="2167466" cy="2167466"/>
        </a:xfrm>
        <a:prstGeom prst="gear6">
          <a:avLst/>
        </a:prstGeom>
        <a:solidFill>
          <a:srgbClr val="FFC000">
            <a:hueOff val="5197847"/>
            <a:satOff val="-23984"/>
            <a:lumOff val="883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>
              <a:solidFill>
                <a:schemeClr val="bg2">
                  <a:lumMod val="10000"/>
                </a:schemeClr>
              </a:solidFill>
              <a:latin typeface="Calibri"/>
              <a:ea typeface="+mn-ea"/>
              <a:cs typeface="+mn-cs"/>
            </a:rPr>
            <a:t>227 </a:t>
          </a:r>
          <a:r>
            <a:rPr lang="en-US" b="1" dirty="0" err="1">
              <a:solidFill>
                <a:schemeClr val="bg2">
                  <a:lumMod val="10000"/>
                </a:schemeClr>
              </a:solidFill>
              <a:latin typeface="Calibri"/>
              <a:ea typeface="+mn-ea"/>
              <a:cs typeface="+mn-cs"/>
            </a:rPr>
            <a:t>petugas</a:t>
          </a:r>
          <a:endParaRPr lang="en-US" b="1" dirty="0">
            <a:solidFill>
              <a:schemeClr val="bg2">
                <a:lumMod val="10000"/>
              </a:schemeClr>
            </a:solidFill>
            <a:latin typeface="Calibri"/>
            <a:ea typeface="+mn-ea"/>
            <a:cs typeface="+mn-cs"/>
          </a:endParaRPr>
        </a:p>
      </dgm:t>
    </dgm:pt>
    <dgm:pt modelId="{B2DCD737-1A62-144A-B152-673925BED45D}" type="parTrans" cxnId="{E2961EF1-1DDD-6540-933A-9C43D185BE9C}">
      <dgm:prSet/>
      <dgm:spPr/>
      <dgm:t>
        <a:bodyPr/>
        <a:lstStyle/>
        <a:p>
          <a:endParaRPr lang="en-US"/>
        </a:p>
      </dgm:t>
    </dgm:pt>
    <dgm:pt modelId="{7A400365-C4BA-1B46-BA0D-063463AF8C97}" type="sibTrans" cxnId="{E2961EF1-1DDD-6540-933A-9C43D185BE9C}">
      <dgm:prSet/>
      <dgm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FFC000">
            <a:hueOff val="5197847"/>
            <a:satOff val="-23984"/>
            <a:lumOff val="883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FBE0AB57-1FC3-A344-A855-8B501D3DB156}">
      <dgm:prSet phldrT="[Text]" custT="1"/>
      <dgm:spPr>
        <a:xfrm rot="20700000">
          <a:off x="3273095" y="238642"/>
          <a:ext cx="2123675" cy="2123675"/>
        </a:xfrm>
        <a:prstGeom prst="gear6">
          <a:avLst/>
        </a:prstGeom>
        <a:solidFill>
          <a:srgbClr val="FFC000">
            <a:hueOff val="10395693"/>
            <a:satOff val="-47968"/>
            <a:lumOff val="1765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800" b="1">
              <a:solidFill>
                <a:schemeClr val="accent4">
                  <a:lumMod val="20000"/>
                  <a:lumOff val="80000"/>
                </a:schemeClr>
              </a:solidFill>
              <a:latin typeface="Calibri"/>
              <a:ea typeface="+mn-ea"/>
              <a:cs typeface="+mn-cs"/>
            </a:rPr>
            <a:t>30</a:t>
          </a:r>
        </a:p>
        <a:p>
          <a:r>
            <a:rPr lang="en-US" sz="1800" b="1">
              <a:solidFill>
                <a:schemeClr val="accent4">
                  <a:lumMod val="20000"/>
                  <a:lumOff val="80000"/>
                </a:schemeClr>
              </a:solidFill>
              <a:latin typeface="Calibri"/>
              <a:ea typeface="+mn-ea"/>
              <a:cs typeface="+mn-cs"/>
            </a:rPr>
            <a:t>Instansi</a:t>
          </a:r>
          <a:endParaRPr lang="en-US" sz="1800" b="1" dirty="0">
            <a:solidFill>
              <a:schemeClr val="accent4">
                <a:lumMod val="20000"/>
                <a:lumOff val="80000"/>
              </a:schemeClr>
            </a:solidFill>
            <a:latin typeface="Calibri"/>
            <a:ea typeface="+mn-ea"/>
            <a:cs typeface="+mn-cs"/>
          </a:endParaRPr>
        </a:p>
      </dgm:t>
    </dgm:pt>
    <dgm:pt modelId="{0A76892B-597C-EE49-BF0F-B234878D749D}" type="parTrans" cxnId="{B911E154-0ED5-7946-A544-495FD72FBB88}">
      <dgm:prSet/>
      <dgm:spPr/>
      <dgm:t>
        <a:bodyPr/>
        <a:lstStyle/>
        <a:p>
          <a:endParaRPr lang="en-US"/>
        </a:p>
      </dgm:t>
    </dgm:pt>
    <dgm:pt modelId="{F8C69236-6993-4940-992A-8A1CCDCF9D78}" type="sibTrans" cxnId="{B911E154-0ED5-7946-A544-495FD72FBB88}">
      <dgm:prSet/>
      <dgm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FFC000">
            <a:hueOff val="10395693"/>
            <a:satOff val="-47968"/>
            <a:lumOff val="1765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169A1340-33D6-3E44-830B-FF5BA46723C5}" type="pres">
      <dgm:prSet presAssocID="{EAAA720E-EA8F-8F49-A7BF-E0A0431C684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6E8D7B0-901A-BE4C-A8D0-C2C85AD143D3}" type="pres">
      <dgm:prSet presAssocID="{BE84C7C1-6A31-DE4F-882A-7D4A883550BB}" presName="gear1" presStyleLbl="node1" presStyleIdx="0" presStyleCnt="3">
        <dgm:presLayoutVars>
          <dgm:chMax val="1"/>
          <dgm:bulletEnabled val="1"/>
        </dgm:presLayoutVars>
      </dgm:prSet>
      <dgm:spPr/>
    </dgm:pt>
    <dgm:pt modelId="{EE05E1BC-C1A5-F747-AC73-9C69F9F1DEFA}" type="pres">
      <dgm:prSet presAssocID="{BE84C7C1-6A31-DE4F-882A-7D4A883550BB}" presName="gear1srcNode" presStyleLbl="node1" presStyleIdx="0" presStyleCnt="3"/>
      <dgm:spPr/>
    </dgm:pt>
    <dgm:pt modelId="{B02CB273-3C44-6648-A19D-34CE379B10FE}" type="pres">
      <dgm:prSet presAssocID="{BE84C7C1-6A31-DE4F-882A-7D4A883550BB}" presName="gear1dstNode" presStyleLbl="node1" presStyleIdx="0" presStyleCnt="3"/>
      <dgm:spPr/>
    </dgm:pt>
    <dgm:pt modelId="{41DC06F6-ECB9-6741-88F7-3869EDD18F6B}" type="pres">
      <dgm:prSet presAssocID="{9DC7846C-A6B9-0342-8EBB-A97F4D10F7F6}" presName="gear2" presStyleLbl="node1" presStyleIdx="1" presStyleCnt="3">
        <dgm:presLayoutVars>
          <dgm:chMax val="1"/>
          <dgm:bulletEnabled val="1"/>
        </dgm:presLayoutVars>
      </dgm:prSet>
      <dgm:spPr/>
    </dgm:pt>
    <dgm:pt modelId="{E09620F8-33A7-7847-B3E4-B18C2A4EA6CC}" type="pres">
      <dgm:prSet presAssocID="{9DC7846C-A6B9-0342-8EBB-A97F4D10F7F6}" presName="gear2srcNode" presStyleLbl="node1" presStyleIdx="1" presStyleCnt="3"/>
      <dgm:spPr/>
    </dgm:pt>
    <dgm:pt modelId="{45729172-6B36-1D4E-9755-6FCEC132B575}" type="pres">
      <dgm:prSet presAssocID="{9DC7846C-A6B9-0342-8EBB-A97F4D10F7F6}" presName="gear2dstNode" presStyleLbl="node1" presStyleIdx="1" presStyleCnt="3"/>
      <dgm:spPr/>
    </dgm:pt>
    <dgm:pt modelId="{A39D845A-AFD8-E248-A752-83FA59D03FD6}" type="pres">
      <dgm:prSet presAssocID="{FBE0AB57-1FC3-A344-A855-8B501D3DB156}" presName="gear3" presStyleLbl="node1" presStyleIdx="2" presStyleCnt="3" custScaleX="126055" custScaleY="108055" custLinFactNeighborX="2175" custLinFactNeighborY="-3075"/>
      <dgm:spPr/>
    </dgm:pt>
    <dgm:pt modelId="{4A6DE964-D747-F443-B946-B2D027F6459F}" type="pres">
      <dgm:prSet presAssocID="{FBE0AB57-1FC3-A344-A855-8B501D3DB15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53B57A3E-AE23-C844-804A-0653A19A386E}" type="pres">
      <dgm:prSet presAssocID="{FBE0AB57-1FC3-A344-A855-8B501D3DB156}" presName="gear3srcNode" presStyleLbl="node1" presStyleIdx="2" presStyleCnt="3"/>
      <dgm:spPr/>
    </dgm:pt>
    <dgm:pt modelId="{9152FAF3-4EBC-4446-BBA8-997C7DB26256}" type="pres">
      <dgm:prSet presAssocID="{FBE0AB57-1FC3-A344-A855-8B501D3DB156}" presName="gear3dstNode" presStyleLbl="node1" presStyleIdx="2" presStyleCnt="3"/>
      <dgm:spPr/>
    </dgm:pt>
    <dgm:pt modelId="{21226E59-CEAE-BD4D-861C-082CF85F63FF}" type="pres">
      <dgm:prSet presAssocID="{A33326C6-AA51-9340-8474-54655A690C4E}" presName="connector1" presStyleLbl="sibTrans2D1" presStyleIdx="0" presStyleCnt="3"/>
      <dgm:spPr/>
    </dgm:pt>
    <dgm:pt modelId="{E770FED0-CEAF-4347-80E1-C95B882EC881}" type="pres">
      <dgm:prSet presAssocID="{7A400365-C4BA-1B46-BA0D-063463AF8C97}" presName="connector2" presStyleLbl="sibTrans2D1" presStyleIdx="1" presStyleCnt="3"/>
      <dgm:spPr/>
    </dgm:pt>
    <dgm:pt modelId="{D9EF7B2C-4EC3-8343-AF38-9B03E354269B}" type="pres">
      <dgm:prSet presAssocID="{F8C69236-6993-4940-992A-8A1CCDCF9D78}" presName="connector3" presStyleLbl="sibTrans2D1" presStyleIdx="2" presStyleCnt="3"/>
      <dgm:spPr/>
    </dgm:pt>
  </dgm:ptLst>
  <dgm:cxnLst>
    <dgm:cxn modelId="{2309EF06-2423-400F-B7ED-F56694A6C584}" type="presOf" srcId="{9DC7846C-A6B9-0342-8EBB-A97F4D10F7F6}" destId="{41DC06F6-ECB9-6741-88F7-3869EDD18F6B}" srcOrd="0" destOrd="0" presId="urn:microsoft.com/office/officeart/2005/8/layout/gear1"/>
    <dgm:cxn modelId="{E2694615-1576-42AA-9ABF-12FD842C9A88}" type="presOf" srcId="{A33326C6-AA51-9340-8474-54655A690C4E}" destId="{21226E59-CEAE-BD4D-861C-082CF85F63FF}" srcOrd="0" destOrd="0" presId="urn:microsoft.com/office/officeart/2005/8/layout/gear1"/>
    <dgm:cxn modelId="{07E5591A-947C-4DA9-B80C-9865ED263675}" type="presOf" srcId="{7A400365-C4BA-1B46-BA0D-063463AF8C97}" destId="{E770FED0-CEAF-4347-80E1-C95B882EC881}" srcOrd="0" destOrd="0" presId="urn:microsoft.com/office/officeart/2005/8/layout/gear1"/>
    <dgm:cxn modelId="{3BFEA51A-828F-4E24-A4DD-2D71E1D2B248}" type="presOf" srcId="{9DC7846C-A6B9-0342-8EBB-A97F4D10F7F6}" destId="{45729172-6B36-1D4E-9755-6FCEC132B575}" srcOrd="2" destOrd="0" presId="urn:microsoft.com/office/officeart/2005/8/layout/gear1"/>
    <dgm:cxn modelId="{41DE9A1B-61EF-4FE9-BD8A-109CAB5E31E0}" type="presOf" srcId="{F8C69236-6993-4940-992A-8A1CCDCF9D78}" destId="{D9EF7B2C-4EC3-8343-AF38-9B03E354269B}" srcOrd="0" destOrd="0" presId="urn:microsoft.com/office/officeart/2005/8/layout/gear1"/>
    <dgm:cxn modelId="{2C46153E-46EA-4269-B673-E2C2200EFE20}" type="presOf" srcId="{BE84C7C1-6A31-DE4F-882A-7D4A883550BB}" destId="{96E8D7B0-901A-BE4C-A8D0-C2C85AD143D3}" srcOrd="0" destOrd="0" presId="urn:microsoft.com/office/officeart/2005/8/layout/gear1"/>
    <dgm:cxn modelId="{2186BB48-6854-49DA-B08E-79F3F7924755}" type="presOf" srcId="{FBE0AB57-1FC3-A344-A855-8B501D3DB156}" destId="{4A6DE964-D747-F443-B946-B2D027F6459F}" srcOrd="1" destOrd="0" presId="urn:microsoft.com/office/officeart/2005/8/layout/gear1"/>
    <dgm:cxn modelId="{51DA2B6C-E537-493A-9F24-3072E4C361FD}" type="presOf" srcId="{EAAA720E-EA8F-8F49-A7BF-E0A0431C6841}" destId="{169A1340-33D6-3E44-830B-FF5BA46723C5}" srcOrd="0" destOrd="0" presId="urn:microsoft.com/office/officeart/2005/8/layout/gear1"/>
    <dgm:cxn modelId="{BB72F84E-CB07-4DAA-B5A3-F11942F9B391}" type="presOf" srcId="{FBE0AB57-1FC3-A344-A855-8B501D3DB156}" destId="{A39D845A-AFD8-E248-A752-83FA59D03FD6}" srcOrd="0" destOrd="0" presId="urn:microsoft.com/office/officeart/2005/8/layout/gear1"/>
    <dgm:cxn modelId="{75B8F871-EC69-4851-B0E2-C48D67619615}" type="presOf" srcId="{BE84C7C1-6A31-DE4F-882A-7D4A883550BB}" destId="{B02CB273-3C44-6648-A19D-34CE379B10FE}" srcOrd="2" destOrd="0" presId="urn:microsoft.com/office/officeart/2005/8/layout/gear1"/>
    <dgm:cxn modelId="{70279B73-6C44-403A-8104-0289D858789F}" type="presOf" srcId="{FBE0AB57-1FC3-A344-A855-8B501D3DB156}" destId="{9152FAF3-4EBC-4446-BBA8-997C7DB26256}" srcOrd="3" destOrd="0" presId="urn:microsoft.com/office/officeart/2005/8/layout/gear1"/>
    <dgm:cxn modelId="{B911E154-0ED5-7946-A544-495FD72FBB88}" srcId="{EAAA720E-EA8F-8F49-A7BF-E0A0431C6841}" destId="{FBE0AB57-1FC3-A344-A855-8B501D3DB156}" srcOrd="2" destOrd="0" parTransId="{0A76892B-597C-EE49-BF0F-B234878D749D}" sibTransId="{F8C69236-6993-4940-992A-8A1CCDCF9D78}"/>
    <dgm:cxn modelId="{F4C7DB80-4B1F-9141-896D-50CD195CE3AB}" srcId="{EAAA720E-EA8F-8F49-A7BF-E0A0431C6841}" destId="{BE84C7C1-6A31-DE4F-882A-7D4A883550BB}" srcOrd="0" destOrd="0" parTransId="{DB297E42-571A-8D44-B721-13CFD5F2C615}" sibTransId="{A33326C6-AA51-9340-8474-54655A690C4E}"/>
    <dgm:cxn modelId="{3F3CCFA3-7297-4BE2-A4BF-7A39277EC690}" type="presOf" srcId="{BE84C7C1-6A31-DE4F-882A-7D4A883550BB}" destId="{EE05E1BC-C1A5-F747-AC73-9C69F9F1DEFA}" srcOrd="1" destOrd="0" presId="urn:microsoft.com/office/officeart/2005/8/layout/gear1"/>
    <dgm:cxn modelId="{50DF5EB7-AFA9-45E3-81B0-BB94C7269B61}" type="presOf" srcId="{9DC7846C-A6B9-0342-8EBB-A97F4D10F7F6}" destId="{E09620F8-33A7-7847-B3E4-B18C2A4EA6CC}" srcOrd="1" destOrd="0" presId="urn:microsoft.com/office/officeart/2005/8/layout/gear1"/>
    <dgm:cxn modelId="{E2961EF1-1DDD-6540-933A-9C43D185BE9C}" srcId="{EAAA720E-EA8F-8F49-A7BF-E0A0431C6841}" destId="{9DC7846C-A6B9-0342-8EBB-A97F4D10F7F6}" srcOrd="1" destOrd="0" parTransId="{B2DCD737-1A62-144A-B152-673925BED45D}" sibTransId="{7A400365-C4BA-1B46-BA0D-063463AF8C97}"/>
    <dgm:cxn modelId="{A60280FC-EBA4-409E-B4B5-C4C17F582E15}" type="presOf" srcId="{FBE0AB57-1FC3-A344-A855-8B501D3DB156}" destId="{53B57A3E-AE23-C844-804A-0653A19A386E}" srcOrd="2" destOrd="0" presId="urn:microsoft.com/office/officeart/2005/8/layout/gear1"/>
    <dgm:cxn modelId="{7AD6192F-1603-4F19-8BBB-E8C989889521}" type="presParOf" srcId="{169A1340-33D6-3E44-830B-FF5BA46723C5}" destId="{96E8D7B0-901A-BE4C-A8D0-C2C85AD143D3}" srcOrd="0" destOrd="0" presId="urn:microsoft.com/office/officeart/2005/8/layout/gear1"/>
    <dgm:cxn modelId="{A8AA3A76-929C-454E-A687-90660EE30C95}" type="presParOf" srcId="{169A1340-33D6-3E44-830B-FF5BA46723C5}" destId="{EE05E1BC-C1A5-F747-AC73-9C69F9F1DEFA}" srcOrd="1" destOrd="0" presId="urn:microsoft.com/office/officeart/2005/8/layout/gear1"/>
    <dgm:cxn modelId="{0CD19051-0E1B-4739-99DB-32DBB2243B00}" type="presParOf" srcId="{169A1340-33D6-3E44-830B-FF5BA46723C5}" destId="{B02CB273-3C44-6648-A19D-34CE379B10FE}" srcOrd="2" destOrd="0" presId="urn:microsoft.com/office/officeart/2005/8/layout/gear1"/>
    <dgm:cxn modelId="{BE456A0A-B624-4610-B15E-ED6DDE7C81F9}" type="presParOf" srcId="{169A1340-33D6-3E44-830B-FF5BA46723C5}" destId="{41DC06F6-ECB9-6741-88F7-3869EDD18F6B}" srcOrd="3" destOrd="0" presId="urn:microsoft.com/office/officeart/2005/8/layout/gear1"/>
    <dgm:cxn modelId="{3CFBEF0B-0284-4B4D-967C-0D8E09C14106}" type="presParOf" srcId="{169A1340-33D6-3E44-830B-FF5BA46723C5}" destId="{E09620F8-33A7-7847-B3E4-B18C2A4EA6CC}" srcOrd="4" destOrd="0" presId="urn:microsoft.com/office/officeart/2005/8/layout/gear1"/>
    <dgm:cxn modelId="{6942CB17-A6E3-4C7F-B243-BF17EF003080}" type="presParOf" srcId="{169A1340-33D6-3E44-830B-FF5BA46723C5}" destId="{45729172-6B36-1D4E-9755-6FCEC132B575}" srcOrd="5" destOrd="0" presId="urn:microsoft.com/office/officeart/2005/8/layout/gear1"/>
    <dgm:cxn modelId="{DB2AB14E-8FE6-4917-8010-F1BBDC3669AA}" type="presParOf" srcId="{169A1340-33D6-3E44-830B-FF5BA46723C5}" destId="{A39D845A-AFD8-E248-A752-83FA59D03FD6}" srcOrd="6" destOrd="0" presId="urn:microsoft.com/office/officeart/2005/8/layout/gear1"/>
    <dgm:cxn modelId="{93EF1B16-53AB-4AA6-A9FD-A9CE598C24A4}" type="presParOf" srcId="{169A1340-33D6-3E44-830B-FF5BA46723C5}" destId="{4A6DE964-D747-F443-B946-B2D027F6459F}" srcOrd="7" destOrd="0" presId="urn:microsoft.com/office/officeart/2005/8/layout/gear1"/>
    <dgm:cxn modelId="{8363BD49-8A89-4E64-B32E-77A3F9EF9982}" type="presParOf" srcId="{169A1340-33D6-3E44-830B-FF5BA46723C5}" destId="{53B57A3E-AE23-C844-804A-0653A19A386E}" srcOrd="8" destOrd="0" presId="urn:microsoft.com/office/officeart/2005/8/layout/gear1"/>
    <dgm:cxn modelId="{D2450046-2ADA-486A-B3C9-AE3AE0005806}" type="presParOf" srcId="{169A1340-33D6-3E44-830B-FF5BA46723C5}" destId="{9152FAF3-4EBC-4446-BBA8-997C7DB26256}" srcOrd="9" destOrd="0" presId="urn:microsoft.com/office/officeart/2005/8/layout/gear1"/>
    <dgm:cxn modelId="{EA0F3300-3303-4BC0-8802-D7C267B81720}" type="presParOf" srcId="{169A1340-33D6-3E44-830B-FF5BA46723C5}" destId="{21226E59-CEAE-BD4D-861C-082CF85F63FF}" srcOrd="10" destOrd="0" presId="urn:microsoft.com/office/officeart/2005/8/layout/gear1"/>
    <dgm:cxn modelId="{56CC25A6-8F41-4083-9944-8B608838923E}" type="presParOf" srcId="{169A1340-33D6-3E44-830B-FF5BA46723C5}" destId="{E770FED0-CEAF-4347-80E1-C95B882EC881}" srcOrd="11" destOrd="0" presId="urn:microsoft.com/office/officeart/2005/8/layout/gear1"/>
    <dgm:cxn modelId="{F21B0CB5-9AB4-4171-AA5D-A9D43985ACAE}" type="presParOf" srcId="{169A1340-33D6-3E44-830B-FF5BA46723C5}" destId="{D9EF7B2C-4EC3-8343-AF38-9B03E354269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25ACF8-7E75-9C42-A0BB-16FB72F0A855}" type="doc">
      <dgm:prSet loTypeId="urn:microsoft.com/office/officeart/2005/8/layout/cycle5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352CF3A-3AA5-9341-B505-E0A300B80253}">
      <dgm:prSet phldrT="[Text]" custT="1"/>
      <dgm:spPr/>
      <dgm:t>
        <a:bodyPr/>
        <a:lstStyle/>
        <a:p>
          <a:r>
            <a:rPr lang="en-US" sz="1100" b="1" dirty="0">
              <a:solidFill>
                <a:schemeClr val="tx1"/>
              </a:solidFill>
            </a:rPr>
            <a:t>INVESTASI MENINGKAT </a:t>
          </a:r>
          <a:r>
            <a:rPr lang="en-US" sz="2000" b="1" dirty="0">
              <a:solidFill>
                <a:srgbClr val="FF0000"/>
              </a:solidFill>
            </a:rPr>
            <a:t>38,5%</a:t>
          </a:r>
        </a:p>
      </dgm:t>
    </dgm:pt>
    <dgm:pt modelId="{199D0599-D020-A340-8AA4-A2A6E0E501A8}" type="parTrans" cxnId="{52E2EE43-1450-2B42-85AC-99528587CCAC}">
      <dgm:prSet/>
      <dgm:spPr/>
      <dgm:t>
        <a:bodyPr/>
        <a:lstStyle/>
        <a:p>
          <a:endParaRPr lang="en-US"/>
        </a:p>
      </dgm:t>
    </dgm:pt>
    <dgm:pt modelId="{A83F126F-6FE5-6641-A397-F2F61FFCDF1F}" type="sibTrans" cxnId="{52E2EE43-1450-2B42-85AC-99528587CCAC}">
      <dgm:prSet/>
      <dgm:spPr/>
      <dgm:t>
        <a:bodyPr/>
        <a:lstStyle/>
        <a:p>
          <a:endParaRPr lang="en-US"/>
        </a:p>
      </dgm:t>
    </dgm:pt>
    <dgm:pt modelId="{4C2223AD-8C93-134F-8A26-DD528FA99EB9}">
      <dgm:prSet phldrT="[Text]" custT="1"/>
      <dgm:spPr/>
      <dgm:t>
        <a:bodyPr/>
        <a:lstStyle/>
        <a:p>
          <a:r>
            <a:rPr lang="en-US" sz="1100" b="1" dirty="0" err="1">
              <a:solidFill>
                <a:srgbClr val="000000"/>
              </a:solidFill>
            </a:rPr>
            <a:t>Lebih</a:t>
          </a:r>
          <a:r>
            <a:rPr lang="en-US" sz="1100" b="1" dirty="0">
              <a:solidFill>
                <a:srgbClr val="000000"/>
              </a:solidFill>
            </a:rPr>
            <a:t> </a:t>
          </a:r>
          <a:r>
            <a:rPr lang="en-US" sz="1100" b="1" dirty="0" err="1">
              <a:solidFill>
                <a:srgbClr val="000000"/>
              </a:solidFill>
            </a:rPr>
            <a:t>dari</a:t>
          </a:r>
          <a:r>
            <a:rPr lang="en-US" sz="1100" b="1" dirty="0">
              <a:solidFill>
                <a:srgbClr val="000000"/>
              </a:solidFill>
            </a:rPr>
            <a:t> </a:t>
          </a:r>
          <a:r>
            <a:rPr lang="en-US" sz="2000" b="1" dirty="0">
              <a:solidFill>
                <a:srgbClr val="FF0000"/>
              </a:solidFill>
            </a:rPr>
            <a:t>75.000 </a:t>
          </a:r>
          <a:r>
            <a:rPr lang="en-US" sz="1100" b="1" dirty="0" err="1">
              <a:solidFill>
                <a:srgbClr val="000000"/>
              </a:solidFill>
            </a:rPr>
            <a:t>Layanan</a:t>
          </a:r>
          <a:r>
            <a:rPr lang="en-US" sz="1100" b="1" dirty="0">
              <a:solidFill>
                <a:srgbClr val="000000"/>
              </a:solidFill>
            </a:rPr>
            <a:t> yang </a:t>
          </a:r>
          <a:r>
            <a:rPr lang="en-US" sz="1100" b="1" dirty="0" err="1">
              <a:solidFill>
                <a:srgbClr val="000000"/>
              </a:solidFill>
            </a:rPr>
            <a:t>diberikan</a:t>
          </a:r>
          <a:endParaRPr lang="en-US" sz="1100" b="1" dirty="0">
            <a:solidFill>
              <a:srgbClr val="000000"/>
            </a:solidFill>
          </a:endParaRPr>
        </a:p>
      </dgm:t>
    </dgm:pt>
    <dgm:pt modelId="{3BA6EC5A-AC38-984A-B906-4B6FC87457AB}" type="parTrans" cxnId="{7A6BDAE2-027D-AC4C-AEC7-796947E87F8F}">
      <dgm:prSet/>
      <dgm:spPr/>
      <dgm:t>
        <a:bodyPr/>
        <a:lstStyle/>
        <a:p>
          <a:endParaRPr lang="en-US"/>
        </a:p>
      </dgm:t>
    </dgm:pt>
    <dgm:pt modelId="{AE793951-B9EA-0E4C-8A6C-D74E475287B2}" type="sibTrans" cxnId="{7A6BDAE2-027D-AC4C-AEC7-796947E87F8F}">
      <dgm:prSet/>
      <dgm:spPr/>
      <dgm:t>
        <a:bodyPr/>
        <a:lstStyle/>
        <a:p>
          <a:endParaRPr lang="en-US"/>
        </a:p>
      </dgm:t>
    </dgm:pt>
    <dgm:pt modelId="{6D047440-2040-1A47-9C18-200BAABD6959}">
      <dgm:prSet phldrT="[Text]" custT="1"/>
      <dgm:spPr/>
      <dgm:t>
        <a:bodyPr/>
        <a:lstStyle/>
        <a:p>
          <a:r>
            <a:rPr lang="en-US" sz="1100" b="1" dirty="0" err="1">
              <a:solidFill>
                <a:srgbClr val="000000"/>
              </a:solidFill>
            </a:rPr>
            <a:t>Lebih</a:t>
          </a:r>
          <a:r>
            <a:rPr lang="en-US" sz="1100" b="1" dirty="0">
              <a:solidFill>
                <a:srgbClr val="000000"/>
              </a:solidFill>
            </a:rPr>
            <a:t> </a:t>
          </a:r>
          <a:r>
            <a:rPr lang="en-US" sz="1100" b="1" dirty="0" err="1">
              <a:solidFill>
                <a:srgbClr val="000000"/>
              </a:solidFill>
            </a:rPr>
            <a:t>dari</a:t>
          </a:r>
          <a:r>
            <a:rPr lang="en-US" sz="1100" b="1" dirty="0">
              <a:solidFill>
                <a:srgbClr val="000000"/>
              </a:solidFill>
            </a:rPr>
            <a:t> </a:t>
          </a:r>
          <a:r>
            <a:rPr lang="en-US" sz="2000" b="1" dirty="0">
              <a:solidFill>
                <a:srgbClr val="FF0000"/>
              </a:solidFill>
            </a:rPr>
            <a:t>100.000</a:t>
          </a:r>
          <a:r>
            <a:rPr lang="en-US" sz="1100" b="1" dirty="0">
              <a:solidFill>
                <a:srgbClr val="000000"/>
              </a:solidFill>
            </a:rPr>
            <a:t> </a:t>
          </a:r>
          <a:r>
            <a:rPr lang="en-US" sz="1100" b="1" dirty="0" err="1">
              <a:solidFill>
                <a:srgbClr val="000000"/>
              </a:solidFill>
            </a:rPr>
            <a:t>pengajuan</a:t>
          </a:r>
          <a:r>
            <a:rPr lang="en-US" sz="1100" b="1" dirty="0">
              <a:solidFill>
                <a:srgbClr val="000000"/>
              </a:solidFill>
            </a:rPr>
            <a:t> </a:t>
          </a:r>
          <a:r>
            <a:rPr lang="en-US" sz="1100" b="1" dirty="0" err="1">
              <a:solidFill>
                <a:srgbClr val="000000"/>
              </a:solidFill>
            </a:rPr>
            <a:t>layanan</a:t>
          </a:r>
          <a:r>
            <a:rPr lang="en-US" sz="1100" b="1" dirty="0">
              <a:solidFill>
                <a:srgbClr val="000000"/>
              </a:solidFill>
            </a:rPr>
            <a:t> </a:t>
          </a:r>
        </a:p>
      </dgm:t>
    </dgm:pt>
    <dgm:pt modelId="{9E2A6049-F465-2E40-8536-ECA7406D8A91}" type="parTrans" cxnId="{8DD362E8-464F-A440-BADB-88923D0F1079}">
      <dgm:prSet/>
      <dgm:spPr/>
      <dgm:t>
        <a:bodyPr/>
        <a:lstStyle/>
        <a:p>
          <a:endParaRPr lang="en-US"/>
        </a:p>
      </dgm:t>
    </dgm:pt>
    <dgm:pt modelId="{C7D27910-E6AF-E545-A6B5-6918C9F368C8}" type="sibTrans" cxnId="{8DD362E8-464F-A440-BADB-88923D0F1079}">
      <dgm:prSet/>
      <dgm:spPr/>
      <dgm:t>
        <a:bodyPr/>
        <a:lstStyle/>
        <a:p>
          <a:endParaRPr lang="en-US"/>
        </a:p>
      </dgm:t>
    </dgm:pt>
    <dgm:pt modelId="{CD08B373-2C68-5A46-BE89-9EEFC77FEB84}">
      <dgm:prSet phldrT="[Text]" custT="1"/>
      <dgm:spPr/>
      <dgm:t>
        <a:bodyPr/>
        <a:lstStyle/>
        <a:p>
          <a:r>
            <a:rPr lang="en-US" sz="1100" b="1" dirty="0" err="1">
              <a:solidFill>
                <a:srgbClr val="000000"/>
              </a:solidFill>
            </a:rPr>
            <a:t>Menjadi</a:t>
          </a:r>
          <a:r>
            <a:rPr lang="en-US" sz="1100" b="1" dirty="0">
              <a:solidFill>
                <a:srgbClr val="000000"/>
              </a:solidFill>
            </a:rPr>
            <a:t> </a:t>
          </a:r>
          <a:r>
            <a:rPr lang="en-US" sz="1100" b="1" dirty="0" err="1">
              <a:solidFill>
                <a:srgbClr val="000000"/>
              </a:solidFill>
            </a:rPr>
            <a:t>Rujukan</a:t>
          </a:r>
          <a:r>
            <a:rPr lang="en-US" sz="1100" b="1" dirty="0">
              <a:solidFill>
                <a:srgbClr val="000000"/>
              </a:solidFill>
            </a:rPr>
            <a:t> /</a:t>
          </a:r>
          <a:r>
            <a:rPr lang="en-US" sz="1100" b="1" dirty="0" err="1">
              <a:solidFill>
                <a:srgbClr val="000000"/>
              </a:solidFill>
            </a:rPr>
            <a:t>Kunjungan</a:t>
          </a:r>
          <a:r>
            <a:rPr lang="en-US" sz="1100" b="1" dirty="0">
              <a:solidFill>
                <a:srgbClr val="000000"/>
              </a:solidFill>
            </a:rPr>
            <a:t> </a:t>
          </a:r>
          <a:r>
            <a:rPr lang="en-US" sz="1100" b="1" dirty="0" err="1">
              <a:solidFill>
                <a:srgbClr val="000000"/>
              </a:solidFill>
            </a:rPr>
            <a:t>lebih</a:t>
          </a:r>
          <a:r>
            <a:rPr lang="en-US" sz="1100" b="1" dirty="0">
              <a:solidFill>
                <a:srgbClr val="000000"/>
              </a:solidFill>
            </a:rPr>
            <a:t> </a:t>
          </a:r>
          <a:r>
            <a:rPr lang="en-US" sz="1100" b="1" dirty="0" err="1">
              <a:solidFill>
                <a:srgbClr val="000000"/>
              </a:solidFill>
            </a:rPr>
            <a:t>dari</a:t>
          </a:r>
          <a:r>
            <a:rPr lang="en-US" sz="1100" b="1" dirty="0">
              <a:solidFill>
                <a:srgbClr val="000000"/>
              </a:solidFill>
            </a:rPr>
            <a:t> </a:t>
          </a:r>
          <a:r>
            <a:rPr lang="en-US" sz="2000" b="1" dirty="0">
              <a:solidFill>
                <a:srgbClr val="FF0000"/>
              </a:solidFill>
            </a:rPr>
            <a:t>450</a:t>
          </a:r>
          <a:r>
            <a:rPr lang="en-US" sz="1100" b="1" dirty="0">
              <a:solidFill>
                <a:srgbClr val="000000"/>
              </a:solidFill>
            </a:rPr>
            <a:t> </a:t>
          </a:r>
          <a:r>
            <a:rPr lang="en-US" sz="1100" b="1" dirty="0" err="1">
              <a:solidFill>
                <a:srgbClr val="000000"/>
              </a:solidFill>
            </a:rPr>
            <a:t>Instansi</a:t>
          </a:r>
          <a:r>
            <a:rPr lang="en-US" sz="1100" b="1" dirty="0">
              <a:solidFill>
                <a:srgbClr val="000000"/>
              </a:solidFill>
            </a:rPr>
            <a:t> </a:t>
          </a:r>
          <a:r>
            <a:rPr lang="en-US" sz="1100" b="1" dirty="0" err="1">
              <a:solidFill>
                <a:srgbClr val="000000"/>
              </a:solidFill>
            </a:rPr>
            <a:t>Publik</a:t>
          </a:r>
          <a:endParaRPr lang="en-US" sz="1100" b="1" dirty="0">
            <a:solidFill>
              <a:srgbClr val="000000"/>
            </a:solidFill>
          </a:endParaRPr>
        </a:p>
      </dgm:t>
    </dgm:pt>
    <dgm:pt modelId="{B1FE4A02-E809-BA41-BE4A-BEAE14615C34}" type="parTrans" cxnId="{8D8B3146-D503-AA47-BE25-619EB34BD30A}">
      <dgm:prSet/>
      <dgm:spPr/>
      <dgm:t>
        <a:bodyPr/>
        <a:lstStyle/>
        <a:p>
          <a:endParaRPr lang="en-US"/>
        </a:p>
      </dgm:t>
    </dgm:pt>
    <dgm:pt modelId="{4A8582F3-7792-D24B-9929-43C67AF746D2}" type="sibTrans" cxnId="{8D8B3146-D503-AA47-BE25-619EB34BD30A}">
      <dgm:prSet/>
      <dgm:spPr/>
      <dgm:t>
        <a:bodyPr/>
        <a:lstStyle/>
        <a:p>
          <a:endParaRPr lang="en-US"/>
        </a:p>
      </dgm:t>
    </dgm:pt>
    <dgm:pt modelId="{321535BC-A6F6-3E46-B348-3E3D0213C29D}">
      <dgm:prSet phldrT="[Text]" custT="1"/>
      <dgm:spPr/>
      <dgm:t>
        <a:bodyPr/>
        <a:lstStyle/>
        <a:p>
          <a:r>
            <a:rPr lang="en-US" sz="1100" b="1" dirty="0" err="1">
              <a:solidFill>
                <a:srgbClr val="000000"/>
              </a:solidFill>
            </a:rPr>
            <a:t>Medatangkan</a:t>
          </a:r>
          <a:r>
            <a:rPr lang="en-US" sz="1100" b="1" dirty="0">
              <a:solidFill>
                <a:srgbClr val="000000"/>
              </a:solidFill>
            </a:rPr>
            <a:t> </a:t>
          </a:r>
          <a:r>
            <a:rPr lang="en-US" sz="1100" b="1" dirty="0" err="1">
              <a:solidFill>
                <a:srgbClr val="000000"/>
              </a:solidFill>
            </a:rPr>
            <a:t>kunjungan</a:t>
          </a:r>
          <a:r>
            <a:rPr lang="en-US" sz="1100" b="1" dirty="0">
              <a:solidFill>
                <a:srgbClr val="000000"/>
              </a:solidFill>
            </a:rPr>
            <a:t> </a:t>
          </a:r>
          <a:r>
            <a:rPr lang="en-US" sz="1100" b="1" dirty="0" err="1">
              <a:solidFill>
                <a:srgbClr val="000000"/>
              </a:solidFill>
            </a:rPr>
            <a:t>turis</a:t>
          </a:r>
          <a:r>
            <a:rPr lang="en-US" sz="1100" b="1" dirty="0">
              <a:solidFill>
                <a:srgbClr val="000000"/>
              </a:solidFill>
            </a:rPr>
            <a:t> </a:t>
          </a:r>
          <a:r>
            <a:rPr lang="en-US" sz="1100" b="1" dirty="0" err="1">
              <a:solidFill>
                <a:srgbClr val="000000"/>
              </a:solidFill>
            </a:rPr>
            <a:t>domestik</a:t>
          </a:r>
          <a:r>
            <a:rPr lang="en-US" sz="1100" b="1" dirty="0">
              <a:solidFill>
                <a:srgbClr val="000000"/>
              </a:solidFill>
            </a:rPr>
            <a:t> </a:t>
          </a:r>
          <a:r>
            <a:rPr lang="en-US" sz="1100" b="1" dirty="0" err="1">
              <a:solidFill>
                <a:srgbClr val="000000"/>
              </a:solidFill>
            </a:rPr>
            <a:t>dan</a:t>
          </a:r>
          <a:r>
            <a:rPr lang="en-US" sz="1100" b="1" dirty="0">
              <a:solidFill>
                <a:srgbClr val="000000"/>
              </a:solidFill>
            </a:rPr>
            <a:t> </a:t>
          </a:r>
          <a:r>
            <a:rPr lang="en-US" sz="1100" b="1" dirty="0" err="1">
              <a:solidFill>
                <a:srgbClr val="000000"/>
              </a:solidFill>
            </a:rPr>
            <a:t>mancanegara</a:t>
          </a:r>
          <a:r>
            <a:rPr lang="en-US" sz="1100" b="1" dirty="0">
              <a:solidFill>
                <a:srgbClr val="000000"/>
              </a:solidFill>
            </a:rPr>
            <a:t> </a:t>
          </a:r>
          <a:r>
            <a:rPr lang="en-US" sz="1100" b="1" dirty="0" err="1">
              <a:solidFill>
                <a:srgbClr val="000000"/>
              </a:solidFill>
            </a:rPr>
            <a:t>hingga</a:t>
          </a:r>
          <a:r>
            <a:rPr lang="en-US" sz="1100" b="1" dirty="0">
              <a:solidFill>
                <a:srgbClr val="000000"/>
              </a:solidFill>
            </a:rPr>
            <a:t> </a:t>
          </a:r>
          <a:r>
            <a:rPr lang="en-US" sz="2000" b="1" dirty="0">
              <a:solidFill>
                <a:srgbClr val="FF0000"/>
              </a:solidFill>
            </a:rPr>
            <a:t>3500 </a:t>
          </a:r>
          <a:r>
            <a:rPr lang="en-US" sz="1100" b="1" dirty="0">
              <a:solidFill>
                <a:srgbClr val="000000"/>
              </a:solidFill>
            </a:rPr>
            <a:t>orang</a:t>
          </a:r>
        </a:p>
      </dgm:t>
    </dgm:pt>
    <dgm:pt modelId="{1C42A1D5-8965-A245-9A5A-D4B5F4F77A13}" type="parTrans" cxnId="{41715A1E-4324-6E4C-89E2-8A62A3CD3E80}">
      <dgm:prSet/>
      <dgm:spPr/>
      <dgm:t>
        <a:bodyPr/>
        <a:lstStyle/>
        <a:p>
          <a:endParaRPr lang="en-US"/>
        </a:p>
      </dgm:t>
    </dgm:pt>
    <dgm:pt modelId="{F8AADE6B-DFC3-FA43-BBCF-4247D2BFBC97}" type="sibTrans" cxnId="{41715A1E-4324-6E4C-89E2-8A62A3CD3E80}">
      <dgm:prSet/>
      <dgm:spPr/>
      <dgm:t>
        <a:bodyPr/>
        <a:lstStyle/>
        <a:p>
          <a:endParaRPr lang="en-US"/>
        </a:p>
      </dgm:t>
    </dgm:pt>
    <dgm:pt modelId="{B27F1984-5E52-EF4C-A4C6-7B82248AA5EB}" type="pres">
      <dgm:prSet presAssocID="{D125ACF8-7E75-9C42-A0BB-16FB72F0A855}" presName="cycle" presStyleCnt="0">
        <dgm:presLayoutVars>
          <dgm:dir/>
          <dgm:resizeHandles val="exact"/>
        </dgm:presLayoutVars>
      </dgm:prSet>
      <dgm:spPr/>
    </dgm:pt>
    <dgm:pt modelId="{8B2ACD41-1DA5-864E-AD1B-062F21E26A8A}" type="pres">
      <dgm:prSet presAssocID="{2352CF3A-3AA5-9341-B505-E0A300B80253}" presName="node" presStyleLbl="node1" presStyleIdx="0" presStyleCnt="5">
        <dgm:presLayoutVars>
          <dgm:bulletEnabled val="1"/>
        </dgm:presLayoutVars>
      </dgm:prSet>
      <dgm:spPr/>
    </dgm:pt>
    <dgm:pt modelId="{CEF07EE4-48B2-9047-BDF9-3222311EF3BD}" type="pres">
      <dgm:prSet presAssocID="{2352CF3A-3AA5-9341-B505-E0A300B80253}" presName="spNode" presStyleCnt="0"/>
      <dgm:spPr/>
    </dgm:pt>
    <dgm:pt modelId="{3513CFE3-BFAF-F146-854C-84D0E5815828}" type="pres">
      <dgm:prSet presAssocID="{A83F126F-6FE5-6641-A397-F2F61FFCDF1F}" presName="sibTrans" presStyleLbl="sibTrans1D1" presStyleIdx="0" presStyleCnt="5"/>
      <dgm:spPr/>
    </dgm:pt>
    <dgm:pt modelId="{EAD44862-211D-7C4E-8B13-8E71FA2F1888}" type="pres">
      <dgm:prSet presAssocID="{4C2223AD-8C93-134F-8A26-DD528FA99EB9}" presName="node" presStyleLbl="node1" presStyleIdx="1" presStyleCnt="5">
        <dgm:presLayoutVars>
          <dgm:bulletEnabled val="1"/>
        </dgm:presLayoutVars>
      </dgm:prSet>
      <dgm:spPr/>
    </dgm:pt>
    <dgm:pt modelId="{79636ECB-8EAF-5447-8647-C5048578493B}" type="pres">
      <dgm:prSet presAssocID="{4C2223AD-8C93-134F-8A26-DD528FA99EB9}" presName="spNode" presStyleCnt="0"/>
      <dgm:spPr/>
    </dgm:pt>
    <dgm:pt modelId="{D708C402-2C75-BE4E-96C1-2F808F344750}" type="pres">
      <dgm:prSet presAssocID="{AE793951-B9EA-0E4C-8A6C-D74E475287B2}" presName="sibTrans" presStyleLbl="sibTrans1D1" presStyleIdx="1" presStyleCnt="5"/>
      <dgm:spPr/>
    </dgm:pt>
    <dgm:pt modelId="{BE445072-3ACA-2A4C-8254-CD64BED6B617}" type="pres">
      <dgm:prSet presAssocID="{6D047440-2040-1A47-9C18-200BAABD6959}" presName="node" presStyleLbl="node1" presStyleIdx="2" presStyleCnt="5">
        <dgm:presLayoutVars>
          <dgm:bulletEnabled val="1"/>
        </dgm:presLayoutVars>
      </dgm:prSet>
      <dgm:spPr/>
    </dgm:pt>
    <dgm:pt modelId="{432A9C48-C712-B54E-8371-3ADCAB262071}" type="pres">
      <dgm:prSet presAssocID="{6D047440-2040-1A47-9C18-200BAABD6959}" presName="spNode" presStyleCnt="0"/>
      <dgm:spPr/>
    </dgm:pt>
    <dgm:pt modelId="{3CD3642D-CF82-4346-8513-8DA1CE03AF5C}" type="pres">
      <dgm:prSet presAssocID="{C7D27910-E6AF-E545-A6B5-6918C9F368C8}" presName="sibTrans" presStyleLbl="sibTrans1D1" presStyleIdx="2" presStyleCnt="5"/>
      <dgm:spPr/>
    </dgm:pt>
    <dgm:pt modelId="{FE2C1F91-C5B2-A640-93CE-A0034A5B496F}" type="pres">
      <dgm:prSet presAssocID="{CD08B373-2C68-5A46-BE89-9EEFC77FEB84}" presName="node" presStyleLbl="node1" presStyleIdx="3" presStyleCnt="5">
        <dgm:presLayoutVars>
          <dgm:bulletEnabled val="1"/>
        </dgm:presLayoutVars>
      </dgm:prSet>
      <dgm:spPr/>
    </dgm:pt>
    <dgm:pt modelId="{28348624-648B-C144-882C-62FA301B8876}" type="pres">
      <dgm:prSet presAssocID="{CD08B373-2C68-5A46-BE89-9EEFC77FEB84}" presName="spNode" presStyleCnt="0"/>
      <dgm:spPr/>
    </dgm:pt>
    <dgm:pt modelId="{9988DF04-0D40-934B-8A8D-CD2DA6AFE277}" type="pres">
      <dgm:prSet presAssocID="{4A8582F3-7792-D24B-9929-43C67AF746D2}" presName="sibTrans" presStyleLbl="sibTrans1D1" presStyleIdx="3" presStyleCnt="5"/>
      <dgm:spPr/>
    </dgm:pt>
    <dgm:pt modelId="{8700C9A8-88B6-894B-9EE3-436FA0BD8423}" type="pres">
      <dgm:prSet presAssocID="{321535BC-A6F6-3E46-B348-3E3D0213C29D}" presName="node" presStyleLbl="node1" presStyleIdx="4" presStyleCnt="5">
        <dgm:presLayoutVars>
          <dgm:bulletEnabled val="1"/>
        </dgm:presLayoutVars>
      </dgm:prSet>
      <dgm:spPr/>
    </dgm:pt>
    <dgm:pt modelId="{FF1EC292-B0DC-8F46-8F0B-46862C2BE0CA}" type="pres">
      <dgm:prSet presAssocID="{321535BC-A6F6-3E46-B348-3E3D0213C29D}" presName="spNode" presStyleCnt="0"/>
      <dgm:spPr/>
    </dgm:pt>
    <dgm:pt modelId="{0B487803-DB42-F34B-9A48-E3E48B869E4D}" type="pres">
      <dgm:prSet presAssocID="{F8AADE6B-DFC3-FA43-BBCF-4247D2BFBC97}" presName="sibTrans" presStyleLbl="sibTrans1D1" presStyleIdx="4" presStyleCnt="5"/>
      <dgm:spPr/>
    </dgm:pt>
  </dgm:ptLst>
  <dgm:cxnLst>
    <dgm:cxn modelId="{C5997905-2C3D-0441-80F7-F8EF0AAB38FD}" type="presOf" srcId="{4A8582F3-7792-D24B-9929-43C67AF746D2}" destId="{9988DF04-0D40-934B-8A8D-CD2DA6AFE277}" srcOrd="0" destOrd="0" presId="urn:microsoft.com/office/officeart/2005/8/layout/cycle5"/>
    <dgm:cxn modelId="{EDAFFE0A-B894-8040-BC24-F0BEAA574B70}" type="presOf" srcId="{321535BC-A6F6-3E46-B348-3E3D0213C29D}" destId="{8700C9A8-88B6-894B-9EE3-436FA0BD8423}" srcOrd="0" destOrd="0" presId="urn:microsoft.com/office/officeart/2005/8/layout/cycle5"/>
    <dgm:cxn modelId="{31118D18-592B-1145-8102-CA167245BB74}" type="presOf" srcId="{C7D27910-E6AF-E545-A6B5-6918C9F368C8}" destId="{3CD3642D-CF82-4346-8513-8DA1CE03AF5C}" srcOrd="0" destOrd="0" presId="urn:microsoft.com/office/officeart/2005/8/layout/cycle5"/>
    <dgm:cxn modelId="{41715A1E-4324-6E4C-89E2-8A62A3CD3E80}" srcId="{D125ACF8-7E75-9C42-A0BB-16FB72F0A855}" destId="{321535BC-A6F6-3E46-B348-3E3D0213C29D}" srcOrd="4" destOrd="0" parTransId="{1C42A1D5-8965-A245-9A5A-D4B5F4F77A13}" sibTransId="{F8AADE6B-DFC3-FA43-BBCF-4247D2BFBC97}"/>
    <dgm:cxn modelId="{5236D722-2CDF-C548-9FAD-F62E262862D1}" type="presOf" srcId="{2352CF3A-3AA5-9341-B505-E0A300B80253}" destId="{8B2ACD41-1DA5-864E-AD1B-062F21E26A8A}" srcOrd="0" destOrd="0" presId="urn:microsoft.com/office/officeart/2005/8/layout/cycle5"/>
    <dgm:cxn modelId="{52E2EE43-1450-2B42-85AC-99528587CCAC}" srcId="{D125ACF8-7E75-9C42-A0BB-16FB72F0A855}" destId="{2352CF3A-3AA5-9341-B505-E0A300B80253}" srcOrd="0" destOrd="0" parTransId="{199D0599-D020-A340-8AA4-A2A6E0E501A8}" sibTransId="{A83F126F-6FE5-6641-A397-F2F61FFCDF1F}"/>
    <dgm:cxn modelId="{B1EE4E64-8D05-4546-A8C7-486C8F2305B3}" type="presOf" srcId="{D125ACF8-7E75-9C42-A0BB-16FB72F0A855}" destId="{B27F1984-5E52-EF4C-A4C6-7B82248AA5EB}" srcOrd="0" destOrd="0" presId="urn:microsoft.com/office/officeart/2005/8/layout/cycle5"/>
    <dgm:cxn modelId="{8D8B3146-D503-AA47-BE25-619EB34BD30A}" srcId="{D125ACF8-7E75-9C42-A0BB-16FB72F0A855}" destId="{CD08B373-2C68-5A46-BE89-9EEFC77FEB84}" srcOrd="3" destOrd="0" parTransId="{B1FE4A02-E809-BA41-BE4A-BEAE14615C34}" sibTransId="{4A8582F3-7792-D24B-9929-43C67AF746D2}"/>
    <dgm:cxn modelId="{A3953F53-4594-2340-9A5E-328A5A7E2BFB}" type="presOf" srcId="{A83F126F-6FE5-6641-A397-F2F61FFCDF1F}" destId="{3513CFE3-BFAF-F146-854C-84D0E5815828}" srcOrd="0" destOrd="0" presId="urn:microsoft.com/office/officeart/2005/8/layout/cycle5"/>
    <dgm:cxn modelId="{B5FE36D3-07D6-2A4B-AB9E-DAFC8196B024}" type="presOf" srcId="{4C2223AD-8C93-134F-8A26-DD528FA99EB9}" destId="{EAD44862-211D-7C4E-8B13-8E71FA2F1888}" srcOrd="0" destOrd="0" presId="urn:microsoft.com/office/officeart/2005/8/layout/cycle5"/>
    <dgm:cxn modelId="{177953D3-B971-F048-8540-43102DF6CE6A}" type="presOf" srcId="{F8AADE6B-DFC3-FA43-BBCF-4247D2BFBC97}" destId="{0B487803-DB42-F34B-9A48-E3E48B869E4D}" srcOrd="0" destOrd="0" presId="urn:microsoft.com/office/officeart/2005/8/layout/cycle5"/>
    <dgm:cxn modelId="{A10303D4-A568-EC46-9030-4DAB8190DD92}" type="presOf" srcId="{AE793951-B9EA-0E4C-8A6C-D74E475287B2}" destId="{D708C402-2C75-BE4E-96C1-2F808F344750}" srcOrd="0" destOrd="0" presId="urn:microsoft.com/office/officeart/2005/8/layout/cycle5"/>
    <dgm:cxn modelId="{F26096D8-68F4-EB44-8B48-F51136A0E38A}" type="presOf" srcId="{6D047440-2040-1A47-9C18-200BAABD6959}" destId="{BE445072-3ACA-2A4C-8254-CD64BED6B617}" srcOrd="0" destOrd="0" presId="urn:microsoft.com/office/officeart/2005/8/layout/cycle5"/>
    <dgm:cxn modelId="{7A6BDAE2-027D-AC4C-AEC7-796947E87F8F}" srcId="{D125ACF8-7E75-9C42-A0BB-16FB72F0A855}" destId="{4C2223AD-8C93-134F-8A26-DD528FA99EB9}" srcOrd="1" destOrd="0" parTransId="{3BA6EC5A-AC38-984A-B906-4B6FC87457AB}" sibTransId="{AE793951-B9EA-0E4C-8A6C-D74E475287B2}"/>
    <dgm:cxn modelId="{8DD362E8-464F-A440-BADB-88923D0F1079}" srcId="{D125ACF8-7E75-9C42-A0BB-16FB72F0A855}" destId="{6D047440-2040-1A47-9C18-200BAABD6959}" srcOrd="2" destOrd="0" parTransId="{9E2A6049-F465-2E40-8536-ECA7406D8A91}" sibTransId="{C7D27910-E6AF-E545-A6B5-6918C9F368C8}"/>
    <dgm:cxn modelId="{A46CEBF9-CF3B-864C-88BE-9A0BE60D4A17}" type="presOf" srcId="{CD08B373-2C68-5A46-BE89-9EEFC77FEB84}" destId="{FE2C1F91-C5B2-A640-93CE-A0034A5B496F}" srcOrd="0" destOrd="0" presId="urn:microsoft.com/office/officeart/2005/8/layout/cycle5"/>
    <dgm:cxn modelId="{F912B7FE-2AE6-5C41-81E4-53A1EF624BEE}" type="presParOf" srcId="{B27F1984-5E52-EF4C-A4C6-7B82248AA5EB}" destId="{8B2ACD41-1DA5-864E-AD1B-062F21E26A8A}" srcOrd="0" destOrd="0" presId="urn:microsoft.com/office/officeart/2005/8/layout/cycle5"/>
    <dgm:cxn modelId="{EB3DE017-B6EF-2940-B4CF-A9C42A975A5F}" type="presParOf" srcId="{B27F1984-5E52-EF4C-A4C6-7B82248AA5EB}" destId="{CEF07EE4-48B2-9047-BDF9-3222311EF3BD}" srcOrd="1" destOrd="0" presId="urn:microsoft.com/office/officeart/2005/8/layout/cycle5"/>
    <dgm:cxn modelId="{BE8ED1BD-54AB-0748-9E59-1F6992129F04}" type="presParOf" srcId="{B27F1984-5E52-EF4C-A4C6-7B82248AA5EB}" destId="{3513CFE3-BFAF-F146-854C-84D0E5815828}" srcOrd="2" destOrd="0" presId="urn:microsoft.com/office/officeart/2005/8/layout/cycle5"/>
    <dgm:cxn modelId="{FE6961E0-AC20-7546-90B7-E87AB5E10411}" type="presParOf" srcId="{B27F1984-5E52-EF4C-A4C6-7B82248AA5EB}" destId="{EAD44862-211D-7C4E-8B13-8E71FA2F1888}" srcOrd="3" destOrd="0" presId="urn:microsoft.com/office/officeart/2005/8/layout/cycle5"/>
    <dgm:cxn modelId="{6D0CE497-39D2-7F4E-8997-52C19FC2EEB3}" type="presParOf" srcId="{B27F1984-5E52-EF4C-A4C6-7B82248AA5EB}" destId="{79636ECB-8EAF-5447-8647-C5048578493B}" srcOrd="4" destOrd="0" presId="urn:microsoft.com/office/officeart/2005/8/layout/cycle5"/>
    <dgm:cxn modelId="{011D535F-19CF-3D40-97A2-B77FFF5CBE18}" type="presParOf" srcId="{B27F1984-5E52-EF4C-A4C6-7B82248AA5EB}" destId="{D708C402-2C75-BE4E-96C1-2F808F344750}" srcOrd="5" destOrd="0" presId="urn:microsoft.com/office/officeart/2005/8/layout/cycle5"/>
    <dgm:cxn modelId="{4E860CF4-AEBC-C642-8ACE-780F63385166}" type="presParOf" srcId="{B27F1984-5E52-EF4C-A4C6-7B82248AA5EB}" destId="{BE445072-3ACA-2A4C-8254-CD64BED6B617}" srcOrd="6" destOrd="0" presId="urn:microsoft.com/office/officeart/2005/8/layout/cycle5"/>
    <dgm:cxn modelId="{49AB4480-6A32-5A45-ACFB-5E7C1AA45EDC}" type="presParOf" srcId="{B27F1984-5E52-EF4C-A4C6-7B82248AA5EB}" destId="{432A9C48-C712-B54E-8371-3ADCAB262071}" srcOrd="7" destOrd="0" presId="urn:microsoft.com/office/officeart/2005/8/layout/cycle5"/>
    <dgm:cxn modelId="{92306B8F-0C82-E840-9D0E-EA0C24EB9774}" type="presParOf" srcId="{B27F1984-5E52-EF4C-A4C6-7B82248AA5EB}" destId="{3CD3642D-CF82-4346-8513-8DA1CE03AF5C}" srcOrd="8" destOrd="0" presId="urn:microsoft.com/office/officeart/2005/8/layout/cycle5"/>
    <dgm:cxn modelId="{2BDE3F30-15F9-DA40-B04D-1938F37640E8}" type="presParOf" srcId="{B27F1984-5E52-EF4C-A4C6-7B82248AA5EB}" destId="{FE2C1F91-C5B2-A640-93CE-A0034A5B496F}" srcOrd="9" destOrd="0" presId="urn:microsoft.com/office/officeart/2005/8/layout/cycle5"/>
    <dgm:cxn modelId="{00A553D9-ECE2-5647-89F5-DB1ABC85D97E}" type="presParOf" srcId="{B27F1984-5E52-EF4C-A4C6-7B82248AA5EB}" destId="{28348624-648B-C144-882C-62FA301B8876}" srcOrd="10" destOrd="0" presId="urn:microsoft.com/office/officeart/2005/8/layout/cycle5"/>
    <dgm:cxn modelId="{6A4BEBB1-F13C-BD48-88D0-8FE54DFE74F3}" type="presParOf" srcId="{B27F1984-5E52-EF4C-A4C6-7B82248AA5EB}" destId="{9988DF04-0D40-934B-8A8D-CD2DA6AFE277}" srcOrd="11" destOrd="0" presId="urn:microsoft.com/office/officeart/2005/8/layout/cycle5"/>
    <dgm:cxn modelId="{0863E007-DC8B-B945-A0A9-68674D8766A5}" type="presParOf" srcId="{B27F1984-5E52-EF4C-A4C6-7B82248AA5EB}" destId="{8700C9A8-88B6-894B-9EE3-436FA0BD8423}" srcOrd="12" destOrd="0" presId="urn:microsoft.com/office/officeart/2005/8/layout/cycle5"/>
    <dgm:cxn modelId="{A0850B89-4622-7841-93D9-C6D299BB64C6}" type="presParOf" srcId="{B27F1984-5E52-EF4C-A4C6-7B82248AA5EB}" destId="{FF1EC292-B0DC-8F46-8F0B-46862C2BE0CA}" srcOrd="13" destOrd="0" presId="urn:microsoft.com/office/officeart/2005/8/layout/cycle5"/>
    <dgm:cxn modelId="{006A62C1-1901-894B-A59F-A49ED3742DBA}" type="presParOf" srcId="{B27F1984-5E52-EF4C-A4C6-7B82248AA5EB}" destId="{0B487803-DB42-F34B-9A48-E3E48B869E4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56429-CD87-BD43-9AC5-3D1AC77FF617}">
      <dsp:nvSpPr>
        <dsp:cNvPr id="0" name=""/>
        <dsp:cNvSpPr/>
      </dsp:nvSpPr>
      <dsp:spPr>
        <a:xfrm>
          <a:off x="3660308" y="0"/>
          <a:ext cx="5490462" cy="13563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Persamaan</a:t>
          </a:r>
          <a:r>
            <a:rPr lang="en-US" sz="1500" kern="1200" dirty="0"/>
            <a:t> </a:t>
          </a:r>
          <a:r>
            <a:rPr lang="en-US" sz="1500" kern="1200" dirty="0" err="1"/>
            <a:t>Persepsi</a:t>
          </a:r>
          <a:r>
            <a:rPr lang="en-US" sz="1500" kern="1200" dirty="0"/>
            <a:t> Internal Pemko </a:t>
          </a:r>
          <a:r>
            <a:rPr lang="en-US" sz="1500" kern="1200" dirty="0" err="1"/>
            <a:t>Batam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Persamaan</a:t>
          </a:r>
          <a:r>
            <a:rPr lang="en-US" sz="1500" kern="1200" dirty="0"/>
            <a:t> </a:t>
          </a:r>
          <a:r>
            <a:rPr lang="en-US" sz="1500" kern="1200" dirty="0" err="1"/>
            <a:t>Persepsi</a:t>
          </a:r>
          <a:r>
            <a:rPr lang="en-US" sz="1500" kern="1200" dirty="0"/>
            <a:t> </a:t>
          </a:r>
          <a:r>
            <a:rPr lang="en-US" sz="1500" kern="1200" dirty="0" err="1"/>
            <a:t>Dengan</a:t>
          </a:r>
          <a:r>
            <a:rPr lang="en-US" sz="1500" kern="1200" dirty="0"/>
            <a:t> </a:t>
          </a:r>
          <a:r>
            <a:rPr lang="en-US" sz="1500" kern="1200" dirty="0" err="1"/>
            <a:t>Instansi</a:t>
          </a:r>
          <a:r>
            <a:rPr lang="en-US" sz="1500" kern="1200" dirty="0"/>
            <a:t> </a:t>
          </a:r>
          <a:r>
            <a:rPr lang="en-US" sz="1500" kern="1200" dirty="0" err="1"/>
            <a:t>Eksternal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Pendataan</a:t>
          </a:r>
          <a:r>
            <a:rPr lang="en-US" sz="1500" kern="1200" dirty="0"/>
            <a:t> </a:t>
          </a:r>
          <a:r>
            <a:rPr lang="en-US" sz="1500" kern="1200" dirty="0" err="1"/>
            <a:t>Layanan</a:t>
          </a:r>
          <a:r>
            <a:rPr lang="en-US" sz="1500" kern="1200" dirty="0"/>
            <a:t> </a:t>
          </a:r>
          <a:r>
            <a:rPr lang="en-US" sz="1500" kern="1200" dirty="0" err="1"/>
            <a:t>Publik</a:t>
          </a:r>
          <a:r>
            <a:rPr lang="en-US" sz="1500" kern="1200" dirty="0"/>
            <a:t> </a:t>
          </a:r>
          <a:r>
            <a:rPr lang="en-US" sz="1500" kern="1200" dirty="0" err="1"/>
            <a:t>pada</a:t>
          </a:r>
          <a:r>
            <a:rPr lang="en-US" sz="1500" kern="1200" dirty="0"/>
            <a:t> OPD </a:t>
          </a:r>
          <a:r>
            <a:rPr lang="en-US" sz="1500" kern="1200" dirty="0" err="1"/>
            <a:t>dan</a:t>
          </a:r>
          <a:r>
            <a:rPr lang="en-US" sz="1500" kern="1200" dirty="0"/>
            <a:t> </a:t>
          </a:r>
          <a:r>
            <a:rPr lang="en-US" sz="1500" kern="1200" dirty="0" err="1"/>
            <a:t>Instansi</a:t>
          </a:r>
          <a:r>
            <a:rPr lang="en-US" sz="1500" kern="1200" dirty="0"/>
            <a:t> </a:t>
          </a:r>
          <a:r>
            <a:rPr lang="en-US" sz="1500" kern="1200" dirty="0" err="1"/>
            <a:t>lainnya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Survei</a:t>
          </a:r>
          <a:r>
            <a:rPr lang="en-US" sz="1500" kern="1200" dirty="0"/>
            <a:t> </a:t>
          </a:r>
          <a:r>
            <a:rPr lang="en-US" sz="1500" kern="1200" dirty="0" err="1"/>
            <a:t>Lokasi</a:t>
          </a:r>
          <a:r>
            <a:rPr lang="en-US" sz="1500" kern="1200" dirty="0"/>
            <a:t> MPP </a:t>
          </a:r>
          <a:r>
            <a:rPr lang="id-ID" sz="1500" kern="1200" dirty="0"/>
            <a:t>Batam</a:t>
          </a:r>
          <a:endParaRPr lang="en-US" sz="1500" kern="1200" dirty="0"/>
        </a:p>
      </dsp:txBody>
      <dsp:txXfrm>
        <a:off x="3660308" y="169541"/>
        <a:ext cx="4981838" cy="1017248"/>
      </dsp:txXfrm>
    </dsp:sp>
    <dsp:sp modelId="{5E1ADF04-7A90-4540-BC6A-F17681739699}">
      <dsp:nvSpPr>
        <dsp:cNvPr id="0" name=""/>
        <dsp:cNvSpPr/>
      </dsp:nvSpPr>
      <dsp:spPr>
        <a:xfrm>
          <a:off x="0" y="0"/>
          <a:ext cx="3660308" cy="13563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TAHAP PERSIAPAN</a:t>
          </a:r>
        </a:p>
      </dsp:txBody>
      <dsp:txXfrm>
        <a:off x="66211" y="66211"/>
        <a:ext cx="3527886" cy="1223908"/>
      </dsp:txXfrm>
    </dsp:sp>
    <dsp:sp modelId="{344BEBB9-95B5-F149-A10B-E05BEA61E0AF}">
      <dsp:nvSpPr>
        <dsp:cNvPr id="0" name=""/>
        <dsp:cNvSpPr/>
      </dsp:nvSpPr>
      <dsp:spPr>
        <a:xfrm>
          <a:off x="3660308" y="1491964"/>
          <a:ext cx="5490462" cy="13563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Penetapan</a:t>
          </a:r>
          <a:r>
            <a:rPr lang="en-US" sz="1500" kern="1200" dirty="0"/>
            <a:t> </a:t>
          </a:r>
          <a:r>
            <a:rPr lang="en-US" sz="1500" kern="1200" dirty="0" err="1"/>
            <a:t>Layanan</a:t>
          </a:r>
          <a:r>
            <a:rPr lang="en-US" sz="1500" kern="1200" dirty="0"/>
            <a:t> </a:t>
          </a:r>
          <a:r>
            <a:rPr lang="en-US" sz="1500" kern="1200" dirty="0" err="1"/>
            <a:t>Publik</a:t>
          </a:r>
          <a:r>
            <a:rPr lang="en-US" sz="1500" kern="1200" dirty="0"/>
            <a:t> </a:t>
          </a:r>
          <a:r>
            <a:rPr lang="en-US" sz="1500" kern="1200" dirty="0" err="1"/>
            <a:t>pada</a:t>
          </a:r>
          <a:r>
            <a:rPr lang="en-US" sz="1500" kern="1200" dirty="0"/>
            <a:t> MPP </a:t>
          </a:r>
          <a:r>
            <a:rPr lang="id-ID" sz="1500" kern="1200" dirty="0"/>
            <a:t>Batam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Penetapan</a:t>
          </a:r>
          <a:r>
            <a:rPr lang="en-US" sz="1500" kern="1200" dirty="0"/>
            <a:t> </a:t>
          </a:r>
          <a:r>
            <a:rPr lang="en-US" sz="1500" kern="1200" dirty="0" err="1"/>
            <a:t>Lokasi</a:t>
          </a:r>
          <a:r>
            <a:rPr lang="en-US" sz="1500" kern="1200" dirty="0"/>
            <a:t> MPP </a:t>
          </a:r>
          <a:r>
            <a:rPr lang="id-ID" sz="1500" kern="1200" dirty="0"/>
            <a:t>Batam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Penetapan</a:t>
          </a:r>
          <a:r>
            <a:rPr lang="en-US" sz="1500" kern="1200" dirty="0"/>
            <a:t> SOP </a:t>
          </a:r>
          <a:r>
            <a:rPr lang="en-US" sz="1500" kern="1200" dirty="0" err="1"/>
            <a:t>pada</a:t>
          </a:r>
          <a:r>
            <a:rPr lang="en-US" sz="1500" kern="1200" dirty="0"/>
            <a:t> MPP </a:t>
          </a:r>
          <a:r>
            <a:rPr lang="id-ID" sz="1500" kern="1200" dirty="0"/>
            <a:t>Batam</a:t>
          </a:r>
          <a:endParaRPr lang="en-US" sz="1500" kern="1200" dirty="0"/>
        </a:p>
      </dsp:txBody>
      <dsp:txXfrm>
        <a:off x="3660308" y="1661505"/>
        <a:ext cx="4981838" cy="1017248"/>
      </dsp:txXfrm>
    </dsp:sp>
    <dsp:sp modelId="{166DB6B8-8772-5E40-A474-B691BDBDD1B1}">
      <dsp:nvSpPr>
        <dsp:cNvPr id="0" name=""/>
        <dsp:cNvSpPr/>
      </dsp:nvSpPr>
      <dsp:spPr>
        <a:xfrm>
          <a:off x="0" y="1491964"/>
          <a:ext cx="3660308" cy="135633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TAHAP PEMBAHASAN</a:t>
          </a:r>
        </a:p>
      </dsp:txBody>
      <dsp:txXfrm>
        <a:off x="66211" y="1558175"/>
        <a:ext cx="3527886" cy="1223908"/>
      </dsp:txXfrm>
    </dsp:sp>
    <dsp:sp modelId="{C1D0B98A-F74E-D941-A756-B39D364E2156}">
      <dsp:nvSpPr>
        <dsp:cNvPr id="0" name=""/>
        <dsp:cNvSpPr/>
      </dsp:nvSpPr>
      <dsp:spPr>
        <a:xfrm>
          <a:off x="3660307" y="2956706"/>
          <a:ext cx="5490462" cy="13563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Kesepakatan</a:t>
          </a:r>
          <a:r>
            <a:rPr lang="en-US" sz="1500" kern="1200" dirty="0"/>
            <a:t> </a:t>
          </a:r>
          <a:r>
            <a:rPr lang="en-US" sz="1500" kern="1200" dirty="0" err="1"/>
            <a:t>Bersama</a:t>
          </a:r>
          <a:r>
            <a:rPr lang="en-US" sz="1500" kern="1200" dirty="0"/>
            <a:t> </a:t>
          </a:r>
          <a:r>
            <a:rPr lang="en-US" sz="1500" kern="1200" dirty="0" err="1"/>
            <a:t>Antar</a:t>
          </a:r>
          <a:r>
            <a:rPr lang="en-US" sz="1500" kern="1200" dirty="0"/>
            <a:t> </a:t>
          </a:r>
          <a:r>
            <a:rPr lang="en-US" sz="1500" kern="1200" dirty="0" err="1"/>
            <a:t>Instansi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Pembangunan </a:t>
          </a:r>
          <a:r>
            <a:rPr lang="en-US" sz="1500" kern="1200" dirty="0" err="1"/>
            <a:t>Fisik</a:t>
          </a:r>
          <a:r>
            <a:rPr lang="en-US" sz="1500" kern="1200" dirty="0"/>
            <a:t> </a:t>
          </a:r>
          <a:r>
            <a:rPr lang="en-US" sz="1500" kern="1200" dirty="0" err="1"/>
            <a:t>dan</a:t>
          </a:r>
          <a:r>
            <a:rPr lang="en-US" sz="1500" kern="1200" dirty="0"/>
            <a:t> </a:t>
          </a:r>
          <a:r>
            <a:rPr lang="en-US" sz="1500" kern="1200" dirty="0" err="1"/>
            <a:t>Penyediaan</a:t>
          </a:r>
          <a:r>
            <a:rPr lang="en-US" sz="1500" kern="1200" dirty="0"/>
            <a:t> </a:t>
          </a:r>
          <a:r>
            <a:rPr lang="en-US" sz="1500" kern="1200" dirty="0" err="1"/>
            <a:t>Sarana</a:t>
          </a:r>
          <a:r>
            <a:rPr lang="en-US" sz="1500" kern="1200" dirty="0"/>
            <a:t> </a:t>
          </a:r>
          <a:r>
            <a:rPr lang="en-US" sz="1500" kern="1200" dirty="0" err="1"/>
            <a:t>dan</a:t>
          </a:r>
          <a:r>
            <a:rPr lang="en-US" sz="1500" kern="1200" dirty="0"/>
            <a:t> </a:t>
          </a:r>
          <a:r>
            <a:rPr lang="en-US" sz="1500" kern="1200" dirty="0" err="1"/>
            <a:t>Prasarana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Pelayanan</a:t>
          </a:r>
          <a:r>
            <a:rPr lang="en-US" sz="1500" kern="1200" dirty="0"/>
            <a:t> </a:t>
          </a:r>
          <a:r>
            <a:rPr lang="en-US" sz="1500" kern="1200" dirty="0" err="1"/>
            <a:t>bersama</a:t>
          </a:r>
          <a:r>
            <a:rPr lang="en-US" sz="1500" kern="1200" dirty="0"/>
            <a:t> </a:t>
          </a:r>
          <a:r>
            <a:rPr lang="en-US" sz="1500" kern="1200" dirty="0" err="1"/>
            <a:t>pada</a:t>
          </a:r>
          <a:r>
            <a:rPr lang="en-US" sz="1500" kern="1200" dirty="0"/>
            <a:t> MPP </a:t>
          </a:r>
          <a:r>
            <a:rPr lang="id-ID" sz="1500" kern="1200" dirty="0"/>
            <a:t>Batam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Launching MPP </a:t>
          </a:r>
          <a:r>
            <a:rPr lang="id-ID" sz="1500" kern="1200" dirty="0"/>
            <a:t>Batam</a:t>
          </a:r>
          <a:endParaRPr lang="en-US" sz="1500" kern="1200" dirty="0"/>
        </a:p>
      </dsp:txBody>
      <dsp:txXfrm>
        <a:off x="3660307" y="3126247"/>
        <a:ext cx="4981838" cy="1017248"/>
      </dsp:txXfrm>
    </dsp:sp>
    <dsp:sp modelId="{4CA2AB1A-7279-5A47-BCE2-31E0E9198BD7}">
      <dsp:nvSpPr>
        <dsp:cNvPr id="0" name=""/>
        <dsp:cNvSpPr/>
      </dsp:nvSpPr>
      <dsp:spPr>
        <a:xfrm>
          <a:off x="0" y="2983928"/>
          <a:ext cx="3660308" cy="135633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TAHAP PELAKSANAAN</a:t>
          </a:r>
        </a:p>
      </dsp:txBody>
      <dsp:txXfrm>
        <a:off x="66211" y="3050139"/>
        <a:ext cx="3527886" cy="1223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8D7B0-901A-BE4C-A8D0-C2C85AD143D3}">
      <dsp:nvSpPr>
        <dsp:cNvPr id="0" name=""/>
        <dsp:cNvSpPr/>
      </dsp:nvSpPr>
      <dsp:spPr>
        <a:xfrm>
          <a:off x="3852460" y="2513601"/>
          <a:ext cx="3007576" cy="3007576"/>
        </a:xfrm>
        <a:prstGeom prst="gear9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b="1" kern="120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430</a:t>
          </a:r>
          <a:r>
            <a:rPr lang="en-US" sz="2400" b="1" kern="120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 </a:t>
          </a:r>
          <a:endParaRPr lang="en-US" sz="2400" b="1" kern="1200" dirty="0">
            <a:solidFill>
              <a:schemeClr val="accent1">
                <a:lumMod val="75000"/>
              </a:schemeClr>
            </a:solidFill>
            <a:latin typeface="Calibri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Layanan</a:t>
          </a:r>
          <a:r>
            <a:rPr lang="en-US" sz="2400" b="1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 </a:t>
          </a:r>
        </a:p>
      </dsp:txBody>
      <dsp:txXfrm>
        <a:off x="4457117" y="3218111"/>
        <a:ext cx="1798262" cy="1545956"/>
      </dsp:txXfrm>
    </dsp:sp>
    <dsp:sp modelId="{41DC06F6-ECB9-6741-88F7-3869EDD18F6B}">
      <dsp:nvSpPr>
        <dsp:cNvPr id="0" name=""/>
        <dsp:cNvSpPr/>
      </dsp:nvSpPr>
      <dsp:spPr>
        <a:xfrm>
          <a:off x="2102597" y="1802719"/>
          <a:ext cx="2187328" cy="2187328"/>
        </a:xfrm>
        <a:prstGeom prst="gear6">
          <a:avLst/>
        </a:prstGeom>
        <a:solidFill>
          <a:srgbClr val="FFC000">
            <a:hueOff val="5197847"/>
            <a:satOff val="-23984"/>
            <a:lumOff val="883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2">
                  <a:lumMod val="10000"/>
                </a:schemeClr>
              </a:solidFill>
              <a:latin typeface="Calibri"/>
              <a:ea typeface="+mn-ea"/>
              <a:cs typeface="+mn-cs"/>
            </a:rPr>
            <a:t>227 </a:t>
          </a:r>
          <a:r>
            <a:rPr lang="en-US" sz="2400" b="1" kern="1200" dirty="0" err="1">
              <a:solidFill>
                <a:schemeClr val="bg2">
                  <a:lumMod val="10000"/>
                </a:schemeClr>
              </a:solidFill>
              <a:latin typeface="Calibri"/>
              <a:ea typeface="+mn-ea"/>
              <a:cs typeface="+mn-cs"/>
            </a:rPr>
            <a:t>petugas</a:t>
          </a:r>
          <a:endParaRPr lang="en-US" sz="2400" b="1" kern="1200" dirty="0">
            <a:solidFill>
              <a:schemeClr val="bg2">
                <a:lumMod val="10000"/>
              </a:schemeClr>
            </a:solidFill>
            <a:latin typeface="Calibri"/>
            <a:ea typeface="+mn-ea"/>
            <a:cs typeface="+mn-cs"/>
          </a:endParaRPr>
        </a:p>
      </dsp:txBody>
      <dsp:txXfrm>
        <a:off x="2653263" y="2356714"/>
        <a:ext cx="1085996" cy="1079338"/>
      </dsp:txXfrm>
    </dsp:sp>
    <dsp:sp modelId="{A39D845A-AFD8-E248-A752-83FA59D03FD6}">
      <dsp:nvSpPr>
        <dsp:cNvPr id="0" name=""/>
        <dsp:cNvSpPr/>
      </dsp:nvSpPr>
      <dsp:spPr>
        <a:xfrm rot="20700000">
          <a:off x="3035017" y="277971"/>
          <a:ext cx="2842728" cy="2174565"/>
        </a:xfrm>
        <a:prstGeom prst="gear6">
          <a:avLst/>
        </a:prstGeom>
        <a:solidFill>
          <a:srgbClr val="FFC000">
            <a:hueOff val="10395693"/>
            <a:satOff val="-47968"/>
            <a:lumOff val="1765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accent4">
                  <a:lumMod val="20000"/>
                  <a:lumOff val="80000"/>
                </a:schemeClr>
              </a:solidFill>
              <a:latin typeface="Calibri"/>
              <a:ea typeface="+mn-ea"/>
              <a:cs typeface="+mn-cs"/>
            </a:rPr>
            <a:t>30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accent4">
                  <a:lumMod val="20000"/>
                  <a:lumOff val="80000"/>
                </a:schemeClr>
              </a:solidFill>
              <a:latin typeface="Calibri"/>
              <a:ea typeface="+mn-ea"/>
              <a:cs typeface="+mn-cs"/>
            </a:rPr>
            <a:t>Instansi</a:t>
          </a:r>
          <a:endParaRPr lang="en-US" sz="1800" b="1" kern="1200" dirty="0">
            <a:solidFill>
              <a:schemeClr val="accent4">
                <a:lumMod val="20000"/>
                <a:lumOff val="80000"/>
              </a:schemeClr>
            </a:solidFill>
            <a:latin typeface="Calibri"/>
            <a:ea typeface="+mn-ea"/>
            <a:cs typeface="+mn-cs"/>
          </a:endParaRPr>
        </a:p>
      </dsp:txBody>
      <dsp:txXfrm rot="-20700000">
        <a:off x="4056881" y="1044526"/>
        <a:ext cx="799000" cy="641454"/>
      </dsp:txXfrm>
    </dsp:sp>
    <dsp:sp modelId="{21226E59-CEAE-BD4D-861C-082CF85F63FF}">
      <dsp:nvSpPr>
        <dsp:cNvPr id="0" name=""/>
        <dsp:cNvSpPr/>
      </dsp:nvSpPr>
      <dsp:spPr>
        <a:xfrm>
          <a:off x="3635434" y="2051620"/>
          <a:ext cx="3849697" cy="3849697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70FED0-CEAF-4347-80E1-C95B882EC881}">
      <dsp:nvSpPr>
        <dsp:cNvPr id="0" name=""/>
        <dsp:cNvSpPr/>
      </dsp:nvSpPr>
      <dsp:spPr>
        <a:xfrm>
          <a:off x="1715226" y="1313278"/>
          <a:ext cx="2797046" cy="279704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FFC000">
            <a:hueOff val="5197847"/>
            <a:satOff val="-23984"/>
            <a:lumOff val="883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EF7B2C-4EC3-8343-AF38-9B03E354269B}">
      <dsp:nvSpPr>
        <dsp:cNvPr id="0" name=""/>
        <dsp:cNvSpPr/>
      </dsp:nvSpPr>
      <dsp:spPr>
        <a:xfrm>
          <a:off x="2831995" y="-181208"/>
          <a:ext cx="3015779" cy="301577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FFC000">
            <a:hueOff val="10395693"/>
            <a:satOff val="-47968"/>
            <a:lumOff val="176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ACD41-1DA5-864E-AD1B-062F21E26A8A}">
      <dsp:nvSpPr>
        <dsp:cNvPr id="0" name=""/>
        <dsp:cNvSpPr/>
      </dsp:nvSpPr>
      <dsp:spPr>
        <a:xfrm>
          <a:off x="3542109" y="1021"/>
          <a:ext cx="1551781" cy="10086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INVESTASI MENINGKAT </a:t>
          </a:r>
          <a:r>
            <a:rPr lang="en-US" sz="2000" b="1" kern="1200" dirty="0">
              <a:solidFill>
                <a:srgbClr val="FF0000"/>
              </a:solidFill>
            </a:rPr>
            <a:t>38,5%</a:t>
          </a:r>
        </a:p>
      </dsp:txBody>
      <dsp:txXfrm>
        <a:off x="3591348" y="50260"/>
        <a:ext cx="1453303" cy="910179"/>
      </dsp:txXfrm>
    </dsp:sp>
    <dsp:sp modelId="{3513CFE3-BFAF-F146-854C-84D0E5815828}">
      <dsp:nvSpPr>
        <dsp:cNvPr id="0" name=""/>
        <dsp:cNvSpPr/>
      </dsp:nvSpPr>
      <dsp:spPr>
        <a:xfrm>
          <a:off x="2302092" y="505350"/>
          <a:ext cx="4031814" cy="4031814"/>
        </a:xfrm>
        <a:custGeom>
          <a:avLst/>
          <a:gdLst/>
          <a:ahLst/>
          <a:cxnLst/>
          <a:rect l="0" t="0" r="0" b="0"/>
          <a:pathLst>
            <a:path>
              <a:moveTo>
                <a:pt x="2999859" y="256441"/>
              </a:moveTo>
              <a:arcTo wR="2015907" hR="2015907" stAng="17952923" swAng="1212352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44862-211D-7C4E-8B13-8E71FA2F1888}">
      <dsp:nvSpPr>
        <dsp:cNvPr id="0" name=""/>
        <dsp:cNvSpPr/>
      </dsp:nvSpPr>
      <dsp:spPr>
        <a:xfrm>
          <a:off x="5459350" y="1393979"/>
          <a:ext cx="1551781" cy="1008657"/>
        </a:xfrm>
        <a:prstGeom prst="round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>
              <a:solidFill>
                <a:srgbClr val="000000"/>
              </a:solidFill>
            </a:rPr>
            <a:t>Lebih</a:t>
          </a:r>
          <a:r>
            <a:rPr lang="en-US" sz="1100" b="1" kern="1200" dirty="0">
              <a:solidFill>
                <a:srgbClr val="000000"/>
              </a:solidFill>
            </a:rPr>
            <a:t> </a:t>
          </a:r>
          <a:r>
            <a:rPr lang="en-US" sz="1100" b="1" kern="1200" dirty="0" err="1">
              <a:solidFill>
                <a:srgbClr val="000000"/>
              </a:solidFill>
            </a:rPr>
            <a:t>dari</a:t>
          </a:r>
          <a:r>
            <a:rPr lang="en-US" sz="1100" b="1" kern="1200" dirty="0">
              <a:solidFill>
                <a:srgbClr val="000000"/>
              </a:solidFill>
            </a:rPr>
            <a:t> </a:t>
          </a:r>
          <a:r>
            <a:rPr lang="en-US" sz="2000" b="1" kern="1200" dirty="0">
              <a:solidFill>
                <a:srgbClr val="FF0000"/>
              </a:solidFill>
            </a:rPr>
            <a:t>75.000 </a:t>
          </a:r>
          <a:r>
            <a:rPr lang="en-US" sz="1100" b="1" kern="1200" dirty="0" err="1">
              <a:solidFill>
                <a:srgbClr val="000000"/>
              </a:solidFill>
            </a:rPr>
            <a:t>Layanan</a:t>
          </a:r>
          <a:r>
            <a:rPr lang="en-US" sz="1100" b="1" kern="1200" dirty="0">
              <a:solidFill>
                <a:srgbClr val="000000"/>
              </a:solidFill>
            </a:rPr>
            <a:t> yang </a:t>
          </a:r>
          <a:r>
            <a:rPr lang="en-US" sz="1100" b="1" kern="1200" dirty="0" err="1">
              <a:solidFill>
                <a:srgbClr val="000000"/>
              </a:solidFill>
            </a:rPr>
            <a:t>diberikan</a:t>
          </a:r>
          <a:endParaRPr lang="en-US" sz="1100" b="1" kern="1200" dirty="0">
            <a:solidFill>
              <a:srgbClr val="000000"/>
            </a:solidFill>
          </a:endParaRPr>
        </a:p>
      </dsp:txBody>
      <dsp:txXfrm>
        <a:off x="5508589" y="1443218"/>
        <a:ext cx="1453303" cy="910179"/>
      </dsp:txXfrm>
    </dsp:sp>
    <dsp:sp modelId="{D708C402-2C75-BE4E-96C1-2F808F344750}">
      <dsp:nvSpPr>
        <dsp:cNvPr id="0" name=""/>
        <dsp:cNvSpPr/>
      </dsp:nvSpPr>
      <dsp:spPr>
        <a:xfrm>
          <a:off x="2302092" y="505350"/>
          <a:ext cx="4031814" cy="4031814"/>
        </a:xfrm>
        <a:custGeom>
          <a:avLst/>
          <a:gdLst/>
          <a:ahLst/>
          <a:cxnLst/>
          <a:rect l="0" t="0" r="0" b="0"/>
          <a:pathLst>
            <a:path>
              <a:moveTo>
                <a:pt x="4026989" y="2155297"/>
              </a:moveTo>
              <a:arcTo wR="2015907" hR="2015907" stAng="21837894" swAng="1360356"/>
            </a:path>
          </a:pathLst>
        </a:custGeom>
        <a:noFill/>
        <a:ln w="635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45072-3ACA-2A4C-8254-CD64BED6B617}">
      <dsp:nvSpPr>
        <dsp:cNvPr id="0" name=""/>
        <dsp:cNvSpPr/>
      </dsp:nvSpPr>
      <dsp:spPr>
        <a:xfrm>
          <a:off x="4727029" y="3647831"/>
          <a:ext cx="1551781" cy="1008657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>
              <a:solidFill>
                <a:srgbClr val="000000"/>
              </a:solidFill>
            </a:rPr>
            <a:t>Lebih</a:t>
          </a:r>
          <a:r>
            <a:rPr lang="en-US" sz="1100" b="1" kern="1200" dirty="0">
              <a:solidFill>
                <a:srgbClr val="000000"/>
              </a:solidFill>
            </a:rPr>
            <a:t> </a:t>
          </a:r>
          <a:r>
            <a:rPr lang="en-US" sz="1100" b="1" kern="1200" dirty="0" err="1">
              <a:solidFill>
                <a:srgbClr val="000000"/>
              </a:solidFill>
            </a:rPr>
            <a:t>dari</a:t>
          </a:r>
          <a:r>
            <a:rPr lang="en-US" sz="1100" b="1" kern="1200" dirty="0">
              <a:solidFill>
                <a:srgbClr val="000000"/>
              </a:solidFill>
            </a:rPr>
            <a:t> </a:t>
          </a:r>
          <a:r>
            <a:rPr lang="en-US" sz="2000" b="1" kern="1200" dirty="0">
              <a:solidFill>
                <a:srgbClr val="FF0000"/>
              </a:solidFill>
            </a:rPr>
            <a:t>100.000</a:t>
          </a:r>
          <a:r>
            <a:rPr lang="en-US" sz="1100" b="1" kern="1200" dirty="0">
              <a:solidFill>
                <a:srgbClr val="000000"/>
              </a:solidFill>
            </a:rPr>
            <a:t> </a:t>
          </a:r>
          <a:r>
            <a:rPr lang="en-US" sz="1100" b="1" kern="1200" dirty="0" err="1">
              <a:solidFill>
                <a:srgbClr val="000000"/>
              </a:solidFill>
            </a:rPr>
            <a:t>pengajuan</a:t>
          </a:r>
          <a:r>
            <a:rPr lang="en-US" sz="1100" b="1" kern="1200" dirty="0">
              <a:solidFill>
                <a:srgbClr val="000000"/>
              </a:solidFill>
            </a:rPr>
            <a:t> </a:t>
          </a:r>
          <a:r>
            <a:rPr lang="en-US" sz="1100" b="1" kern="1200" dirty="0" err="1">
              <a:solidFill>
                <a:srgbClr val="000000"/>
              </a:solidFill>
            </a:rPr>
            <a:t>layanan</a:t>
          </a:r>
          <a:r>
            <a:rPr lang="en-US" sz="1100" b="1" kern="1200" dirty="0">
              <a:solidFill>
                <a:srgbClr val="000000"/>
              </a:solidFill>
            </a:rPr>
            <a:t> </a:t>
          </a:r>
        </a:p>
      </dsp:txBody>
      <dsp:txXfrm>
        <a:off x="4776268" y="3697070"/>
        <a:ext cx="1453303" cy="910179"/>
      </dsp:txXfrm>
    </dsp:sp>
    <dsp:sp modelId="{3CD3642D-CF82-4346-8513-8DA1CE03AF5C}">
      <dsp:nvSpPr>
        <dsp:cNvPr id="0" name=""/>
        <dsp:cNvSpPr/>
      </dsp:nvSpPr>
      <dsp:spPr>
        <a:xfrm>
          <a:off x="2302092" y="505350"/>
          <a:ext cx="4031814" cy="4031814"/>
        </a:xfrm>
        <a:custGeom>
          <a:avLst/>
          <a:gdLst/>
          <a:ahLst/>
          <a:cxnLst/>
          <a:rect l="0" t="0" r="0" b="0"/>
          <a:pathLst>
            <a:path>
              <a:moveTo>
                <a:pt x="2263557" y="4016544"/>
              </a:moveTo>
              <a:arcTo wR="2015907" hR="2015907" stAng="4976609" swAng="846781"/>
            </a:path>
          </a:pathLst>
        </a:custGeom>
        <a:noFill/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C1F91-C5B2-A640-93CE-A0034A5B496F}">
      <dsp:nvSpPr>
        <dsp:cNvPr id="0" name=""/>
        <dsp:cNvSpPr/>
      </dsp:nvSpPr>
      <dsp:spPr>
        <a:xfrm>
          <a:off x="2357188" y="3647831"/>
          <a:ext cx="1551781" cy="1008657"/>
        </a:xfrm>
        <a:prstGeom prst="round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>
              <a:solidFill>
                <a:srgbClr val="000000"/>
              </a:solidFill>
            </a:rPr>
            <a:t>Menjadi</a:t>
          </a:r>
          <a:r>
            <a:rPr lang="en-US" sz="1100" b="1" kern="1200" dirty="0">
              <a:solidFill>
                <a:srgbClr val="000000"/>
              </a:solidFill>
            </a:rPr>
            <a:t> </a:t>
          </a:r>
          <a:r>
            <a:rPr lang="en-US" sz="1100" b="1" kern="1200" dirty="0" err="1">
              <a:solidFill>
                <a:srgbClr val="000000"/>
              </a:solidFill>
            </a:rPr>
            <a:t>Rujukan</a:t>
          </a:r>
          <a:r>
            <a:rPr lang="en-US" sz="1100" b="1" kern="1200" dirty="0">
              <a:solidFill>
                <a:srgbClr val="000000"/>
              </a:solidFill>
            </a:rPr>
            <a:t> /</a:t>
          </a:r>
          <a:r>
            <a:rPr lang="en-US" sz="1100" b="1" kern="1200" dirty="0" err="1">
              <a:solidFill>
                <a:srgbClr val="000000"/>
              </a:solidFill>
            </a:rPr>
            <a:t>Kunjungan</a:t>
          </a:r>
          <a:r>
            <a:rPr lang="en-US" sz="1100" b="1" kern="1200" dirty="0">
              <a:solidFill>
                <a:srgbClr val="000000"/>
              </a:solidFill>
            </a:rPr>
            <a:t> </a:t>
          </a:r>
          <a:r>
            <a:rPr lang="en-US" sz="1100" b="1" kern="1200" dirty="0" err="1">
              <a:solidFill>
                <a:srgbClr val="000000"/>
              </a:solidFill>
            </a:rPr>
            <a:t>lebih</a:t>
          </a:r>
          <a:r>
            <a:rPr lang="en-US" sz="1100" b="1" kern="1200" dirty="0">
              <a:solidFill>
                <a:srgbClr val="000000"/>
              </a:solidFill>
            </a:rPr>
            <a:t> </a:t>
          </a:r>
          <a:r>
            <a:rPr lang="en-US" sz="1100" b="1" kern="1200" dirty="0" err="1">
              <a:solidFill>
                <a:srgbClr val="000000"/>
              </a:solidFill>
            </a:rPr>
            <a:t>dari</a:t>
          </a:r>
          <a:r>
            <a:rPr lang="en-US" sz="1100" b="1" kern="1200" dirty="0">
              <a:solidFill>
                <a:srgbClr val="000000"/>
              </a:solidFill>
            </a:rPr>
            <a:t> </a:t>
          </a:r>
          <a:r>
            <a:rPr lang="en-US" sz="2000" b="1" kern="1200" dirty="0">
              <a:solidFill>
                <a:srgbClr val="FF0000"/>
              </a:solidFill>
            </a:rPr>
            <a:t>450</a:t>
          </a:r>
          <a:r>
            <a:rPr lang="en-US" sz="1100" b="1" kern="1200" dirty="0">
              <a:solidFill>
                <a:srgbClr val="000000"/>
              </a:solidFill>
            </a:rPr>
            <a:t> </a:t>
          </a:r>
          <a:r>
            <a:rPr lang="en-US" sz="1100" b="1" kern="1200" dirty="0" err="1">
              <a:solidFill>
                <a:srgbClr val="000000"/>
              </a:solidFill>
            </a:rPr>
            <a:t>Instansi</a:t>
          </a:r>
          <a:r>
            <a:rPr lang="en-US" sz="1100" b="1" kern="1200" dirty="0">
              <a:solidFill>
                <a:srgbClr val="000000"/>
              </a:solidFill>
            </a:rPr>
            <a:t> </a:t>
          </a:r>
          <a:r>
            <a:rPr lang="en-US" sz="1100" b="1" kern="1200" dirty="0" err="1">
              <a:solidFill>
                <a:srgbClr val="000000"/>
              </a:solidFill>
            </a:rPr>
            <a:t>Publik</a:t>
          </a:r>
          <a:endParaRPr lang="en-US" sz="1100" b="1" kern="1200" dirty="0">
            <a:solidFill>
              <a:srgbClr val="000000"/>
            </a:solidFill>
          </a:endParaRPr>
        </a:p>
      </dsp:txBody>
      <dsp:txXfrm>
        <a:off x="2406427" y="3697070"/>
        <a:ext cx="1453303" cy="910179"/>
      </dsp:txXfrm>
    </dsp:sp>
    <dsp:sp modelId="{9988DF04-0D40-934B-8A8D-CD2DA6AFE277}">
      <dsp:nvSpPr>
        <dsp:cNvPr id="0" name=""/>
        <dsp:cNvSpPr/>
      </dsp:nvSpPr>
      <dsp:spPr>
        <a:xfrm>
          <a:off x="2302092" y="505350"/>
          <a:ext cx="4031814" cy="4031814"/>
        </a:xfrm>
        <a:custGeom>
          <a:avLst/>
          <a:gdLst/>
          <a:ahLst/>
          <a:cxnLst/>
          <a:rect l="0" t="0" r="0" b="0"/>
          <a:pathLst>
            <a:path>
              <a:moveTo>
                <a:pt x="213966" y="2919727"/>
              </a:moveTo>
              <a:arcTo wR="2015907" hR="2015907" stAng="9201750" swAng="1360356"/>
            </a:path>
          </a:pathLst>
        </a:custGeom>
        <a:noFill/>
        <a:ln w="635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00C9A8-88B6-894B-9EE3-436FA0BD8423}">
      <dsp:nvSpPr>
        <dsp:cNvPr id="0" name=""/>
        <dsp:cNvSpPr/>
      </dsp:nvSpPr>
      <dsp:spPr>
        <a:xfrm>
          <a:off x="1624867" y="1393979"/>
          <a:ext cx="1551781" cy="1008657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>
              <a:solidFill>
                <a:srgbClr val="000000"/>
              </a:solidFill>
            </a:rPr>
            <a:t>Medatangkan</a:t>
          </a:r>
          <a:r>
            <a:rPr lang="en-US" sz="1100" b="1" kern="1200" dirty="0">
              <a:solidFill>
                <a:srgbClr val="000000"/>
              </a:solidFill>
            </a:rPr>
            <a:t> </a:t>
          </a:r>
          <a:r>
            <a:rPr lang="en-US" sz="1100" b="1" kern="1200" dirty="0" err="1">
              <a:solidFill>
                <a:srgbClr val="000000"/>
              </a:solidFill>
            </a:rPr>
            <a:t>kunjungan</a:t>
          </a:r>
          <a:r>
            <a:rPr lang="en-US" sz="1100" b="1" kern="1200" dirty="0">
              <a:solidFill>
                <a:srgbClr val="000000"/>
              </a:solidFill>
            </a:rPr>
            <a:t> </a:t>
          </a:r>
          <a:r>
            <a:rPr lang="en-US" sz="1100" b="1" kern="1200" dirty="0" err="1">
              <a:solidFill>
                <a:srgbClr val="000000"/>
              </a:solidFill>
            </a:rPr>
            <a:t>turis</a:t>
          </a:r>
          <a:r>
            <a:rPr lang="en-US" sz="1100" b="1" kern="1200" dirty="0">
              <a:solidFill>
                <a:srgbClr val="000000"/>
              </a:solidFill>
            </a:rPr>
            <a:t> </a:t>
          </a:r>
          <a:r>
            <a:rPr lang="en-US" sz="1100" b="1" kern="1200" dirty="0" err="1">
              <a:solidFill>
                <a:srgbClr val="000000"/>
              </a:solidFill>
            </a:rPr>
            <a:t>domestik</a:t>
          </a:r>
          <a:r>
            <a:rPr lang="en-US" sz="1100" b="1" kern="1200" dirty="0">
              <a:solidFill>
                <a:srgbClr val="000000"/>
              </a:solidFill>
            </a:rPr>
            <a:t> </a:t>
          </a:r>
          <a:r>
            <a:rPr lang="en-US" sz="1100" b="1" kern="1200" dirty="0" err="1">
              <a:solidFill>
                <a:srgbClr val="000000"/>
              </a:solidFill>
            </a:rPr>
            <a:t>dan</a:t>
          </a:r>
          <a:r>
            <a:rPr lang="en-US" sz="1100" b="1" kern="1200" dirty="0">
              <a:solidFill>
                <a:srgbClr val="000000"/>
              </a:solidFill>
            </a:rPr>
            <a:t> </a:t>
          </a:r>
          <a:r>
            <a:rPr lang="en-US" sz="1100" b="1" kern="1200" dirty="0" err="1">
              <a:solidFill>
                <a:srgbClr val="000000"/>
              </a:solidFill>
            </a:rPr>
            <a:t>mancanegara</a:t>
          </a:r>
          <a:r>
            <a:rPr lang="en-US" sz="1100" b="1" kern="1200" dirty="0">
              <a:solidFill>
                <a:srgbClr val="000000"/>
              </a:solidFill>
            </a:rPr>
            <a:t> </a:t>
          </a:r>
          <a:r>
            <a:rPr lang="en-US" sz="1100" b="1" kern="1200" dirty="0" err="1">
              <a:solidFill>
                <a:srgbClr val="000000"/>
              </a:solidFill>
            </a:rPr>
            <a:t>hingga</a:t>
          </a:r>
          <a:r>
            <a:rPr lang="en-US" sz="1100" b="1" kern="1200" dirty="0">
              <a:solidFill>
                <a:srgbClr val="000000"/>
              </a:solidFill>
            </a:rPr>
            <a:t> </a:t>
          </a:r>
          <a:r>
            <a:rPr lang="en-US" sz="2000" b="1" kern="1200" dirty="0">
              <a:solidFill>
                <a:srgbClr val="FF0000"/>
              </a:solidFill>
            </a:rPr>
            <a:t>3500 </a:t>
          </a:r>
          <a:r>
            <a:rPr lang="en-US" sz="1100" b="1" kern="1200" dirty="0">
              <a:solidFill>
                <a:srgbClr val="000000"/>
              </a:solidFill>
            </a:rPr>
            <a:t>orang</a:t>
          </a:r>
        </a:p>
      </dsp:txBody>
      <dsp:txXfrm>
        <a:off x="1674106" y="1443218"/>
        <a:ext cx="1453303" cy="910179"/>
      </dsp:txXfrm>
    </dsp:sp>
    <dsp:sp modelId="{0B487803-DB42-F34B-9A48-E3E48B869E4D}">
      <dsp:nvSpPr>
        <dsp:cNvPr id="0" name=""/>
        <dsp:cNvSpPr/>
      </dsp:nvSpPr>
      <dsp:spPr>
        <a:xfrm>
          <a:off x="2302092" y="505350"/>
          <a:ext cx="4031814" cy="4031814"/>
        </a:xfrm>
        <a:custGeom>
          <a:avLst/>
          <a:gdLst/>
          <a:ahLst/>
          <a:cxnLst/>
          <a:rect l="0" t="0" r="0" b="0"/>
          <a:pathLst>
            <a:path>
              <a:moveTo>
                <a:pt x="484800" y="704574"/>
              </a:moveTo>
              <a:arcTo wR="2015907" hR="2015907" stAng="13234725" swAng="1212352"/>
            </a:path>
          </a:pathLst>
        </a:custGeom>
        <a:noFill/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276EE-716A-4FE9-86F7-E1BEA0DD904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F2344-6BC2-44B9-BFB6-AA5E0A234B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9B07D-3A84-4660-8551-6209DE29238C}" type="slidenum">
              <a:rPr lang="id-ID" smtClean="0"/>
              <a:pPr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4692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9B07D-3A84-4660-8551-6209DE29238C}" type="slidenum">
              <a:rPr lang="id-ID" smtClean="0"/>
              <a:pPr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469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9B07D-3A84-4660-8551-6209DE29238C}" type="slidenum">
              <a:rPr lang="id-ID" smtClean="0"/>
              <a:pPr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4692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2A6B-D3F5-45E1-B054-703949204449}" type="datetimeFigureOut">
              <a:rPr lang="id-ID" smtClean="0"/>
              <a:pPr/>
              <a:t>13/02/2020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49C4-FEBF-4445-A16F-D5FC928A889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074840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2A6B-D3F5-45E1-B054-703949204449}" type="datetimeFigureOut">
              <a:rPr lang="id-ID" smtClean="0"/>
              <a:pPr/>
              <a:t>13/02/2020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49C4-FEBF-4445-A16F-D5FC928A889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3377323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2A6B-D3F5-45E1-B054-703949204449}" type="datetimeFigureOut">
              <a:rPr lang="id-ID" smtClean="0"/>
              <a:pPr/>
              <a:t>13/02/2020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49C4-FEBF-4445-A16F-D5FC928A889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7831209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33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2A6B-D3F5-45E1-B054-703949204449}" type="datetimeFigureOut">
              <a:rPr lang="id-ID" smtClean="0"/>
              <a:pPr/>
              <a:t>13/02/2020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49C4-FEBF-4445-A16F-D5FC928A889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726697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2A6B-D3F5-45E1-B054-703949204449}" type="datetimeFigureOut">
              <a:rPr lang="id-ID" smtClean="0"/>
              <a:pPr/>
              <a:t>13/02/2020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49C4-FEBF-4445-A16F-D5FC928A889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177352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2A6B-D3F5-45E1-B054-703949204449}" type="datetimeFigureOut">
              <a:rPr lang="id-ID" smtClean="0"/>
              <a:pPr/>
              <a:t>13/02/2020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49C4-FEBF-4445-A16F-D5FC928A889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1894087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2A6B-D3F5-45E1-B054-703949204449}" type="datetimeFigureOut">
              <a:rPr lang="id-ID" smtClean="0"/>
              <a:pPr/>
              <a:t>13/02/2020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49C4-FEBF-4445-A16F-D5FC928A889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2224187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2A6B-D3F5-45E1-B054-703949204449}" type="datetimeFigureOut">
              <a:rPr lang="id-ID" smtClean="0"/>
              <a:pPr/>
              <a:t>13/02/2020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49C4-FEBF-4445-A16F-D5FC928A889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8027086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2A6B-D3F5-45E1-B054-703949204449}" type="datetimeFigureOut">
              <a:rPr lang="id-ID" smtClean="0"/>
              <a:pPr/>
              <a:t>13/02/2020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49C4-FEBF-4445-A16F-D5FC928A889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1203603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2A6B-D3F5-45E1-B054-703949204449}" type="datetimeFigureOut">
              <a:rPr lang="id-ID" smtClean="0"/>
              <a:pPr/>
              <a:t>13/02/2020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49C4-FEBF-4445-A16F-D5FC928A889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5875124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2A6B-D3F5-45E1-B054-703949204449}" type="datetimeFigureOut">
              <a:rPr lang="id-ID" smtClean="0"/>
              <a:pPr/>
              <a:t>13/02/2020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49C4-FEBF-4445-A16F-D5FC928A889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2182909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E2A6B-D3F5-45E1-B054-703949204449}" type="datetimeFigureOut">
              <a:rPr lang="id-ID" smtClean="0"/>
              <a:pPr/>
              <a:t>13/02/2020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849C4-FEBF-4445-A16F-D5FC928A889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852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21.png"/><Relationship Id="rId7" Type="http://schemas.openxmlformats.org/officeDocument/2006/relationships/image" Target="../media/image4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28.jpeg"/><Relationship Id="rId9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image" Target="../media/image21.pn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29.jpe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7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417635"/>
            <a:ext cx="12192000" cy="148876"/>
          </a:xfrm>
          <a:prstGeom prst="rect">
            <a:avLst/>
          </a:prstGeom>
          <a:solidFill>
            <a:srgbClr val="2141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771" tIns="51888" rIns="103771" bIns="51888" rtlCol="0" anchor="ctr"/>
          <a:lstStyle/>
          <a:p>
            <a:pPr algn="ctr" defTabSz="518877"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56412"/>
            <a:ext cx="12192000" cy="92927"/>
          </a:xfrm>
          <a:prstGeom prst="rect">
            <a:avLst/>
          </a:prstGeom>
          <a:solidFill>
            <a:schemeClr val="accent1">
              <a:lumMod val="40000"/>
              <a:lumOff val="60000"/>
              <a:alpha val="4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771" tIns="51888" rIns="103771" bIns="51888" rtlCol="0" anchor="ctr"/>
          <a:lstStyle/>
          <a:p>
            <a:pPr algn="ctr" defTabSz="518877"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2132" y="133595"/>
            <a:ext cx="1367741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771" tIns="51888" rIns="103771" bIns="51888" rtlCol="0" anchor="ctr"/>
          <a:lstStyle/>
          <a:p>
            <a:pPr algn="ctr" defTabSz="518877"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666155"/>
            <a:ext cx="12142373" cy="679306"/>
          </a:xfrm>
          <a:prstGeom prst="rect">
            <a:avLst/>
          </a:prstGeom>
        </p:spPr>
        <p:txBody>
          <a:bodyPr wrap="square" lIns="103771" tIns="51888" rIns="103771" bIns="51888">
            <a:spAutoFit/>
          </a:bodyPr>
          <a:lstStyle/>
          <a:p>
            <a:pPr algn="ctr" defTabSz="51887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i-FI" sz="3200" b="1" dirty="0">
                <a:solidFill>
                  <a:srgbClr val="1F497D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MAL PELAYANAN PUBLIK KOTA BATAM</a:t>
            </a:r>
            <a:endParaRPr lang="en-US" sz="3200" b="1" dirty="0">
              <a:solidFill>
                <a:srgbClr val="1F497D"/>
              </a:solidFill>
              <a:latin typeface="Arial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16" name="Picture 15" descr="20180410_08204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693" y="1933700"/>
            <a:ext cx="4904307" cy="1915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Logo-Kota-BAT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50" y="174625"/>
            <a:ext cx="1200150" cy="1646142"/>
          </a:xfrm>
          <a:prstGeom prst="rect">
            <a:avLst/>
          </a:prstGeom>
        </p:spPr>
      </p:pic>
      <p:pic>
        <p:nvPicPr>
          <p:cNvPr id="15" name="Picture 14" descr="Screen Shot 2018-07-01 at 11.19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33700"/>
            <a:ext cx="7308410" cy="3386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WhatsApp Image 2018-07-02 at 15.10.36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49" y="3886358"/>
            <a:ext cx="4846851" cy="1497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1441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30000" t="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51DEB09-2167-4B05-A7C4-D2EDCD78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23" y="4475907"/>
            <a:ext cx="8533289" cy="150323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D364A7-B033-4431-B170-3A34BB810EFE}"/>
              </a:ext>
            </a:extLst>
          </p:cNvPr>
          <p:cNvSpPr/>
          <p:nvPr/>
        </p:nvSpPr>
        <p:spPr>
          <a:xfrm>
            <a:off x="5095074" y="548906"/>
            <a:ext cx="30509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Dasar Hukum</a:t>
            </a:r>
            <a:endParaRPr lang="en-A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D01A179-6622-4BA1-BFAB-55DDBBB471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332698"/>
              </p:ext>
            </p:extLst>
          </p:nvPr>
        </p:nvGraphicFramePr>
        <p:xfrm>
          <a:off x="838884" y="1341299"/>
          <a:ext cx="10514231" cy="495845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65796">
                  <a:extLst>
                    <a:ext uri="{9D8B030D-6E8A-4147-A177-3AD203B41FA5}">
                      <a16:colId xmlns:a16="http://schemas.microsoft.com/office/drawing/2014/main" val="4012937688"/>
                    </a:ext>
                  </a:extLst>
                </a:gridCol>
                <a:gridCol w="9648435">
                  <a:extLst>
                    <a:ext uri="{9D8B030D-6E8A-4147-A177-3AD203B41FA5}">
                      <a16:colId xmlns:a16="http://schemas.microsoft.com/office/drawing/2014/main" val="97255270"/>
                    </a:ext>
                  </a:extLst>
                </a:gridCol>
              </a:tblGrid>
              <a:tr h="361244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/>
                      <a:r>
                        <a:rPr lang="id-ID" sz="1400" dirty="0"/>
                        <a:t>No.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604" marB="45604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/>
                      <a:r>
                        <a:rPr lang="id-ID" sz="1400" dirty="0"/>
                        <a:t>PERATURAN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604" marB="45604"/>
                </a:tc>
                <a:extLst>
                  <a:ext uri="{0D108BD9-81ED-4DB2-BD59-A6C34878D82A}">
                    <a16:rowId xmlns:a16="http://schemas.microsoft.com/office/drawing/2014/main" val="3958940319"/>
                  </a:ext>
                </a:extLst>
              </a:tr>
              <a:tr h="35883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/>
                      <a:r>
                        <a:rPr lang="id-ID" sz="1400" dirty="0"/>
                        <a:t>1</a:t>
                      </a:r>
                      <a:endParaRPr lang="id-ID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604" marB="45604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Undang - Undang Republik Indonesia No. 11 Tahun 2008 </a:t>
                      </a:r>
                      <a:r>
                        <a:rPr lang="en-US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T</a:t>
                      </a:r>
                      <a:r>
                        <a:rPr lang="id-ID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entang Informasi dan Transaksi Elektronik.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855" marR="90855" marT="45317" marB="45317"/>
                </a:tc>
                <a:extLst>
                  <a:ext uri="{0D108BD9-81ED-4DB2-BD59-A6C34878D82A}">
                    <a16:rowId xmlns:a16="http://schemas.microsoft.com/office/drawing/2014/main" val="1834924617"/>
                  </a:ext>
                </a:extLst>
              </a:tr>
              <a:tr h="43204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/>
                      <a:r>
                        <a:rPr lang="id-ID" sz="1400" dirty="0"/>
                        <a:t>2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604" marB="45604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Undang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Undang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Republik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Indonesia No. 25 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2009 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Pelayanan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Publik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855" marR="90855" marT="45317" marB="45317"/>
                </a:tc>
                <a:extLst>
                  <a:ext uri="{0D108BD9-81ED-4DB2-BD59-A6C34878D82A}">
                    <a16:rowId xmlns:a16="http://schemas.microsoft.com/office/drawing/2014/main" val="107612451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604" marB="4560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Peraturan Presiden Republik Indonesia Nomor 97 Tahun 2014 tentang Penyelenggaraan Pelayanan Terpadu Satu Pintu.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855" marR="90855" marT="45317" marB="453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/>
                      <a:r>
                        <a:rPr lang="en-US" sz="1400" dirty="0"/>
                        <a:t>4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604" marB="45604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Peraturan Menteri Dalam Negeri No. 138 Tahun 2017 tentang Penyelenggaraan Pelayanan Terpadu Satu Pintu Daerah.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855" marR="90855" marT="45317" marB="45317"/>
                </a:tc>
                <a:extLst>
                  <a:ext uri="{0D108BD9-81ED-4DB2-BD59-A6C34878D82A}">
                    <a16:rowId xmlns:a16="http://schemas.microsoft.com/office/drawing/2014/main" val="1683915339"/>
                  </a:ext>
                </a:extLst>
              </a:tr>
              <a:tr h="4187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/>
                      <a:r>
                        <a:rPr lang="en-US" sz="1400" dirty="0"/>
                        <a:t>5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604" marB="45604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kumimoji="0" lang="en-US" sz="14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kern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enteri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PAN RB No. 23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tentang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Penyelenggaraan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Mal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Pelayanan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Publik</a:t>
                      </a:r>
                      <a:r>
                        <a:rPr kumimoji="0" lang="id-ID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kumimoji="0" lang="en-US" sz="1400" kern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855" marR="90855" marT="45317" marB="45317"/>
                </a:tc>
                <a:extLst>
                  <a:ext uri="{0D108BD9-81ED-4DB2-BD59-A6C34878D82A}">
                    <a16:rowId xmlns:a16="http://schemas.microsoft.com/office/drawing/2014/main" val="2032992486"/>
                  </a:ext>
                </a:extLst>
              </a:tr>
              <a:tr h="5361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604" marB="4560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Keputusan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Menteri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PAN RB No. 135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tentang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Penetapan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Percontohan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Mal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Pelayanan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</a:t>
                      </a:r>
                      <a:r>
                        <a:rPr kumimoji="0" lang="id-ID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k.</a:t>
                      </a:r>
                      <a:endParaRPr kumimoji="0" lang="en-US" sz="1400" kern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855" marR="90855" marT="45317" marB="453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20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/>
                      <a:r>
                        <a:rPr lang="en-US" sz="1400" dirty="0"/>
                        <a:t>7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604" marB="45604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marL="0" marR="0" lvl="0" indent="0" algn="l" defTabSz="4560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Nota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Kesepahaman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antara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Pemprov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Kepri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Pemko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Batam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BP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Batam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No. 01/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-KDH-KEPRI/VIII/2017, 05/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/POD/VIII/2017, 1177/SPJ/KA/8/2017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tentang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Mal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Pelayanan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Publik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Bidang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Perizinan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Nonperizinan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Kota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Batam</a:t>
                      </a:r>
                      <a:r>
                        <a:rPr kumimoji="0" lang="id-ID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855" marR="90855" marT="45317" marB="45317"/>
                </a:tc>
                <a:extLst>
                  <a:ext uri="{0D108BD9-81ED-4DB2-BD59-A6C34878D82A}">
                    <a16:rowId xmlns:a16="http://schemas.microsoft.com/office/drawing/2014/main" val="27918494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604" marB="45604"/>
                </a:tc>
                <a:tc>
                  <a:txBody>
                    <a:bodyPr/>
                    <a:lstStyle/>
                    <a:p>
                      <a:pPr marL="0" marR="0" lvl="0" indent="0" algn="l" defTabSz="4560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Peraturan Daerah Kota Batam No. 1 Tahun 2014 tentang Penyelenggaraan Pelayanan Publik.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855" marR="90855" marT="45317" marB="4531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/>
                      <a:r>
                        <a:rPr lang="en-US" sz="1400" dirty="0"/>
                        <a:t>9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604" marB="45604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Peraturan Walikota Batam No. 55 Tahun 2017 tentang Penyelenggaraan</a:t>
                      </a:r>
                      <a:r>
                        <a:rPr lang="id-ID" alt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Pelayanan Terpadu Satu Pintu Kota Batam.</a:t>
                      </a:r>
                      <a:endParaRPr lang="id-ID" alt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855" marR="90855" marT="45317" marB="45317"/>
                </a:tc>
                <a:extLst>
                  <a:ext uri="{0D108BD9-81ED-4DB2-BD59-A6C34878D82A}">
                    <a16:rowId xmlns:a16="http://schemas.microsoft.com/office/drawing/2014/main" val="3053146842"/>
                  </a:ext>
                </a:extLst>
              </a:tr>
              <a:tr h="33112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/>
                      <a:r>
                        <a:rPr lang="en-US" sz="1400" dirty="0"/>
                        <a:t>10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604" marB="45604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Keputusan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Walikota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Batam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No. 348/HK/X/2017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tentang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Penyelenggaraan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Mal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Pelayanan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Publik</a:t>
                      </a:r>
                      <a:r>
                        <a:rPr kumimoji="0"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Kota </a:t>
                      </a:r>
                      <a:r>
                        <a:rPr kumimoji="0"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Batam</a:t>
                      </a:r>
                      <a:r>
                        <a:rPr kumimoji="0" lang="id-ID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id-ID" alt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855" marR="90855" marT="45317" marB="45317"/>
                </a:tc>
                <a:extLst>
                  <a:ext uri="{0D108BD9-81ED-4DB2-BD59-A6C34878D82A}">
                    <a16:rowId xmlns:a16="http://schemas.microsoft.com/office/drawing/2014/main" val="1430769052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5661B70A-443E-4099-B34C-45C85CAA2B6D}"/>
              </a:ext>
            </a:extLst>
          </p:cNvPr>
          <p:cNvGrpSpPr/>
          <p:nvPr/>
        </p:nvGrpSpPr>
        <p:grpSpPr>
          <a:xfrm>
            <a:off x="486101" y="277296"/>
            <a:ext cx="3828721" cy="543220"/>
            <a:chOff x="486101" y="277296"/>
            <a:chExt cx="3828721" cy="543220"/>
          </a:xfrm>
        </p:grpSpPr>
        <p:pic>
          <p:nvPicPr>
            <p:cNvPr id="13" name="Content Placeholder 6">
              <a:extLst>
                <a:ext uri="{FF2B5EF4-FFF2-40B4-BE49-F238E27FC236}">
                  <a16:creationId xmlns:a16="http://schemas.microsoft.com/office/drawing/2014/main" id="{6BB59E02-334F-47FB-9732-3D71A4E60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1" y="277296"/>
              <a:ext cx="396044" cy="54322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5F95BD-B88A-4F7E-BB1C-9252E6F3E087}"/>
                </a:ext>
              </a:extLst>
            </p:cNvPr>
            <p:cNvSpPr txBox="1"/>
            <p:nvPr/>
          </p:nvSpPr>
          <p:spPr>
            <a:xfrm>
              <a:off x="956352" y="277296"/>
              <a:ext cx="3358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PEMERINTAH KOTA BATAM</a:t>
              </a:r>
            </a:p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en-AU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en-US" sz="1400" b="1" dirty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8353597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30000" t="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340828A-066A-4095-86BB-1D0FAEF9FF2F}"/>
              </a:ext>
            </a:extLst>
          </p:cNvPr>
          <p:cNvSpPr/>
          <p:nvPr/>
        </p:nvSpPr>
        <p:spPr>
          <a:xfrm>
            <a:off x="2463608" y="922005"/>
            <a:ext cx="6888240" cy="584683"/>
          </a:xfrm>
          <a:prstGeom prst="rect">
            <a:avLst/>
          </a:prstGeom>
          <a:noFill/>
        </p:spPr>
        <p:txBody>
          <a:bodyPr wrap="none" lIns="91349" tIns="45674" rIns="91349" bIns="45674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bg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Infrastruktur</a:t>
            </a:r>
            <a:r>
              <a:rPr lang="en-US" sz="3200" b="1" dirty="0">
                <a:ln w="12700">
                  <a:solidFill>
                    <a:schemeClr val="bg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Mal </a:t>
            </a:r>
            <a:r>
              <a:rPr lang="en-US" sz="3200" b="1" dirty="0" err="1">
                <a:ln w="12700">
                  <a:solidFill>
                    <a:schemeClr val="bg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Pelayanan</a:t>
            </a:r>
            <a:r>
              <a:rPr lang="en-US" sz="3200" b="1" dirty="0">
                <a:ln w="12700">
                  <a:solidFill>
                    <a:schemeClr val="bg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bg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Publik</a:t>
            </a:r>
            <a:endParaRPr lang="id-ID" sz="3200" b="1" dirty="0">
              <a:ln w="12700">
                <a:solidFill>
                  <a:schemeClr val="bg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D4E21E-8E96-484A-B4D2-AB062217AC59}"/>
              </a:ext>
            </a:extLst>
          </p:cNvPr>
          <p:cNvSpPr txBox="1"/>
          <p:nvPr/>
        </p:nvSpPr>
        <p:spPr>
          <a:xfrm>
            <a:off x="531301" y="3083803"/>
            <a:ext cx="3126210" cy="369239"/>
          </a:xfrm>
          <a:prstGeom prst="rect">
            <a:avLst/>
          </a:prstGeom>
          <a:noFill/>
        </p:spPr>
        <p:txBody>
          <a:bodyPr wrap="square" lIns="91349" tIns="45674" rIns="91349" bIns="45674" rtlCol="0">
            <a:spAutoFit/>
          </a:bodyPr>
          <a:lstStyle/>
          <a:p>
            <a:pPr algn="ctr"/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Gedung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Pelayanan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Terpadu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id-ID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3" name="Picture 2" descr="Image result for building .png">
            <a:extLst>
              <a:ext uri="{FF2B5EF4-FFF2-40B4-BE49-F238E27FC236}">
                <a16:creationId xmlns:a16="http://schemas.microsoft.com/office/drawing/2014/main" id="{AEEA99C5-6B24-4787-B0BE-BB33605B8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32" y="1790187"/>
            <a:ext cx="1296750" cy="1293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asil gambar untuk network png">
            <a:extLst>
              <a:ext uri="{FF2B5EF4-FFF2-40B4-BE49-F238E27FC236}">
                <a16:creationId xmlns:a16="http://schemas.microsoft.com/office/drawing/2014/main" id="{3F281269-A2FD-4CA7-84BC-82ACF981F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954" y="3982523"/>
            <a:ext cx="1640903" cy="12277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59ECAB2-2B66-45C0-8B26-A5C6D0927A2B}"/>
              </a:ext>
            </a:extLst>
          </p:cNvPr>
          <p:cNvSpPr txBox="1"/>
          <p:nvPr/>
        </p:nvSpPr>
        <p:spPr>
          <a:xfrm>
            <a:off x="573043" y="5326655"/>
            <a:ext cx="3126210" cy="369239"/>
          </a:xfrm>
          <a:prstGeom prst="rect">
            <a:avLst/>
          </a:prstGeom>
          <a:noFill/>
        </p:spPr>
        <p:txBody>
          <a:bodyPr wrap="square" lIns="91349" tIns="45674" rIns="91349" bIns="45674" rtlCol="0">
            <a:spAutoFit/>
          </a:bodyPr>
          <a:lstStyle/>
          <a:p>
            <a:pPr algn="ctr"/>
            <a:r>
              <a:rPr lang="en-US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Jaringan</a:t>
            </a:r>
            <a:r>
              <a:rPr lang="en-US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Komputer</a:t>
            </a:r>
            <a:r>
              <a:rPr lang="en-US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Terintegrasi</a:t>
            </a:r>
            <a:endParaRPr lang="id-ID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Picture 4" descr="Hasil gambar untuk self service pc png">
            <a:extLst>
              <a:ext uri="{FF2B5EF4-FFF2-40B4-BE49-F238E27FC236}">
                <a16:creationId xmlns:a16="http://schemas.microsoft.com/office/drawing/2014/main" id="{7F0838D9-7195-4AE9-9C9D-626CD16E5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02" y="4046146"/>
            <a:ext cx="997254" cy="994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840507D-B637-4BB9-A16C-DABC24772345}"/>
              </a:ext>
            </a:extLst>
          </p:cNvPr>
          <p:cNvSpPr txBox="1"/>
          <p:nvPr/>
        </p:nvSpPr>
        <p:spPr>
          <a:xfrm>
            <a:off x="4913142" y="5284110"/>
            <a:ext cx="1989176" cy="369239"/>
          </a:xfrm>
          <a:prstGeom prst="rect">
            <a:avLst/>
          </a:prstGeom>
          <a:noFill/>
        </p:spPr>
        <p:txBody>
          <a:bodyPr wrap="square" lIns="91349" tIns="45674" rIns="91349" bIns="45674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Anjungan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Mandiri</a:t>
            </a:r>
            <a:endParaRPr lang="id-ID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8" name="Picture 6" descr="Hasil gambar untuk Server png">
            <a:extLst>
              <a:ext uri="{FF2B5EF4-FFF2-40B4-BE49-F238E27FC236}">
                <a16:creationId xmlns:a16="http://schemas.microsoft.com/office/drawing/2014/main" id="{1ABE1CCC-DF6D-4B5B-896D-1A9920FA8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446" y="1790186"/>
            <a:ext cx="1268565" cy="1318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DAFF78E-395B-422F-A0EB-4E85128A5330}"/>
              </a:ext>
            </a:extLst>
          </p:cNvPr>
          <p:cNvSpPr txBox="1"/>
          <p:nvPr/>
        </p:nvSpPr>
        <p:spPr>
          <a:xfrm>
            <a:off x="4286213" y="3041207"/>
            <a:ext cx="3126210" cy="368392"/>
          </a:xfrm>
          <a:prstGeom prst="rect">
            <a:avLst/>
          </a:prstGeom>
          <a:noFill/>
        </p:spPr>
        <p:txBody>
          <a:bodyPr wrap="square" lIns="91349" tIns="45674" rIns="91349" bIns="45674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Server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Aplikasi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IT</a:t>
            </a:r>
            <a:endParaRPr lang="id-ID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2DBC24-4315-4C47-8DD0-A1651C433B13}"/>
              </a:ext>
            </a:extLst>
          </p:cNvPr>
          <p:cNvSpPr txBox="1"/>
          <p:nvPr/>
        </p:nvSpPr>
        <p:spPr>
          <a:xfrm>
            <a:off x="8020207" y="3083168"/>
            <a:ext cx="3126210" cy="368392"/>
          </a:xfrm>
          <a:prstGeom prst="rect">
            <a:avLst/>
          </a:prstGeom>
          <a:noFill/>
        </p:spPr>
        <p:txBody>
          <a:bodyPr wrap="square" lIns="91349" tIns="45674" rIns="91349" bIns="45674" rtlCol="0">
            <a:spAutoFit/>
          </a:bodyPr>
          <a:lstStyle/>
          <a:p>
            <a:pPr algn="ctr"/>
            <a:r>
              <a:rPr lang="en-US" b="1" dirty="0"/>
              <a:t>Outlet </a:t>
            </a:r>
            <a:r>
              <a:rPr lang="en-US" b="1" dirty="0" err="1"/>
              <a:t>Pelayanan</a:t>
            </a:r>
            <a:endParaRPr lang="id-ID" b="1" dirty="0"/>
          </a:p>
        </p:txBody>
      </p:sp>
      <p:pic>
        <p:nvPicPr>
          <p:cNvPr id="31" name="Picture 10" descr="Hasil gambar untuk digital signage png">
            <a:extLst>
              <a:ext uri="{FF2B5EF4-FFF2-40B4-BE49-F238E27FC236}">
                <a16:creationId xmlns:a16="http://schemas.microsoft.com/office/drawing/2014/main" id="{23BE5530-CDEF-42CD-B996-5467AE8A6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241" y="4249180"/>
            <a:ext cx="2254211" cy="1087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A0BB5FB-B7BD-49B2-80EF-74C50443CD23}"/>
              </a:ext>
            </a:extLst>
          </p:cNvPr>
          <p:cNvSpPr txBox="1"/>
          <p:nvPr/>
        </p:nvSpPr>
        <p:spPr>
          <a:xfrm>
            <a:off x="8117976" y="5326071"/>
            <a:ext cx="3126210" cy="646238"/>
          </a:xfrm>
          <a:prstGeom prst="rect">
            <a:avLst/>
          </a:prstGeom>
          <a:noFill/>
        </p:spPr>
        <p:txBody>
          <a:bodyPr wrap="square" lIns="91349" tIns="45674" rIns="91349" bIns="45674" rtlCol="0">
            <a:spAutoFit/>
          </a:bodyPr>
          <a:lstStyle/>
          <a:p>
            <a:pPr algn="ctr"/>
            <a:r>
              <a:rPr lang="en-US" b="1" dirty="0"/>
              <a:t>Media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Elektronik</a:t>
            </a:r>
            <a:endParaRPr lang="id-ID" b="1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6DA35E7-766B-4E42-8127-471F6ECBEFE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96085" y="1749808"/>
            <a:ext cx="1972521" cy="139593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F45108B-05FD-4825-8B45-E255FFDDBFD3}"/>
              </a:ext>
            </a:extLst>
          </p:cNvPr>
          <p:cNvGrpSpPr/>
          <p:nvPr/>
        </p:nvGrpSpPr>
        <p:grpSpPr>
          <a:xfrm>
            <a:off x="486101" y="277296"/>
            <a:ext cx="3828721" cy="543220"/>
            <a:chOff x="486101" y="277296"/>
            <a:chExt cx="3828721" cy="543220"/>
          </a:xfrm>
        </p:grpSpPr>
        <p:pic>
          <p:nvPicPr>
            <p:cNvPr id="18" name="Content Placeholder 6">
              <a:extLst>
                <a:ext uri="{FF2B5EF4-FFF2-40B4-BE49-F238E27FC236}">
                  <a16:creationId xmlns:a16="http://schemas.microsoft.com/office/drawing/2014/main" id="{7328D5E4-E5EB-4C8F-9304-3CAAE6A4A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1" y="277296"/>
              <a:ext cx="396044" cy="54322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D70CFE-9CDE-413F-BB38-60DB2A248401}"/>
                </a:ext>
              </a:extLst>
            </p:cNvPr>
            <p:cNvSpPr txBox="1"/>
            <p:nvPr/>
          </p:nvSpPr>
          <p:spPr>
            <a:xfrm>
              <a:off x="956352" y="277296"/>
              <a:ext cx="3358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PEMERINTAH KOTA BATAM</a:t>
              </a:r>
            </a:p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en-AU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en-US" sz="1400" b="1" dirty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275188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30000" t="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3B6573-4593-41DA-9DE3-6FF4B648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23" y="4475907"/>
            <a:ext cx="8533289" cy="1503230"/>
          </a:xfrm>
        </p:spPr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09DB398-9C5E-40FB-A864-8EF1B41A6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123" y="684054"/>
            <a:ext cx="8533289" cy="3606062"/>
          </a:xfrm>
        </p:spPr>
        <p:txBody>
          <a:bodyPr/>
          <a:lstStyle/>
          <a:p>
            <a:pPr>
              <a:buNone/>
            </a:pPr>
            <a:r>
              <a:rPr lang="en-US" dirty="0"/>
              <a:t>  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44D2628-139E-44EA-B320-76F4CC7F7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129174"/>
              </p:ext>
            </p:extLst>
          </p:nvPr>
        </p:nvGraphicFramePr>
        <p:xfrm>
          <a:off x="1594611" y="705625"/>
          <a:ext cx="8251753" cy="5468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69636120-C394-47A3-B5A1-31CAE5E23475}"/>
              </a:ext>
            </a:extLst>
          </p:cNvPr>
          <p:cNvGrpSpPr/>
          <p:nvPr/>
        </p:nvGrpSpPr>
        <p:grpSpPr>
          <a:xfrm>
            <a:off x="486101" y="277296"/>
            <a:ext cx="3828721" cy="543220"/>
            <a:chOff x="486101" y="277296"/>
            <a:chExt cx="3828721" cy="543220"/>
          </a:xfrm>
        </p:grpSpPr>
        <p:pic>
          <p:nvPicPr>
            <p:cNvPr id="11" name="Content Placeholder 6">
              <a:extLst>
                <a:ext uri="{FF2B5EF4-FFF2-40B4-BE49-F238E27FC236}">
                  <a16:creationId xmlns:a16="http://schemas.microsoft.com/office/drawing/2014/main" id="{7BEFA61F-7A13-497B-B2B8-14392DBE2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1" y="277296"/>
              <a:ext cx="396044" cy="54322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F416B8-00A5-490C-84D7-B7E195C73133}"/>
                </a:ext>
              </a:extLst>
            </p:cNvPr>
            <p:cNvSpPr txBox="1"/>
            <p:nvPr/>
          </p:nvSpPr>
          <p:spPr>
            <a:xfrm>
              <a:off x="956352" y="277296"/>
              <a:ext cx="3358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PEMERINTAH KOTA BATAM</a:t>
              </a:r>
            </a:p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en-AU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en-US" sz="1400" b="1" dirty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826750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30000" t="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3B6573-4593-41DA-9DE3-6FF4B648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23" y="4475907"/>
            <a:ext cx="8533289" cy="1503230"/>
          </a:xfrm>
        </p:spPr>
        <p:txBody>
          <a:bodyPr/>
          <a:lstStyle/>
          <a:p>
            <a:r>
              <a:rPr lang="en-US" dirty="0"/>
              <a:t> 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636120-C394-47A3-B5A1-31CAE5E23475}"/>
              </a:ext>
            </a:extLst>
          </p:cNvPr>
          <p:cNvGrpSpPr/>
          <p:nvPr/>
        </p:nvGrpSpPr>
        <p:grpSpPr>
          <a:xfrm>
            <a:off x="486101" y="277296"/>
            <a:ext cx="3828721" cy="543220"/>
            <a:chOff x="486101" y="277296"/>
            <a:chExt cx="3828721" cy="543220"/>
          </a:xfrm>
        </p:grpSpPr>
        <p:pic>
          <p:nvPicPr>
            <p:cNvPr id="11" name="Content Placeholder 6">
              <a:extLst>
                <a:ext uri="{FF2B5EF4-FFF2-40B4-BE49-F238E27FC236}">
                  <a16:creationId xmlns:a16="http://schemas.microsoft.com/office/drawing/2014/main" id="{7BEFA61F-7A13-497B-B2B8-14392DBE2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1" y="277296"/>
              <a:ext cx="396044" cy="54322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F416B8-00A5-490C-84D7-B7E195C73133}"/>
                </a:ext>
              </a:extLst>
            </p:cNvPr>
            <p:cNvSpPr txBox="1"/>
            <p:nvPr/>
          </p:nvSpPr>
          <p:spPr>
            <a:xfrm>
              <a:off x="956352" y="277296"/>
              <a:ext cx="3358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PEMERINTAH KOTA BATAM</a:t>
              </a:r>
            </a:p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en-AU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en-US" sz="1400" b="1" dirty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8661" y="1636047"/>
            <a:ext cx="3691748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000FF"/>
                </a:solidFill>
                <a:latin typeface="Arial"/>
                <a:cs typeface="Arial"/>
              </a:rPr>
              <a:t>PEMERINTAH KOTA BATAM</a:t>
            </a:r>
          </a:p>
          <a:p>
            <a:pPr marL="514350" indent="-514350">
              <a:buAutoNum type="arabicPeriod"/>
            </a:pPr>
            <a:r>
              <a:rPr lang="en-US" sz="1400" dirty="0">
                <a:latin typeface="Arial"/>
                <a:cs typeface="Arial"/>
              </a:rPr>
              <a:t>DPMPTSP Kota </a:t>
            </a:r>
            <a:r>
              <a:rPr lang="en-US" sz="1400" dirty="0" err="1">
                <a:latin typeface="Arial"/>
                <a:cs typeface="Arial"/>
              </a:rPr>
              <a:t>Batam</a:t>
            </a:r>
            <a:endParaRPr lang="en-US" sz="1400" dirty="0">
              <a:latin typeface="Arial"/>
              <a:cs typeface="Arial"/>
            </a:endParaRPr>
          </a:p>
          <a:p>
            <a:pPr marL="514350" indent="-514350">
              <a:buAutoNum type="arabicPeriod"/>
            </a:pPr>
            <a:r>
              <a:rPr lang="en-US" sz="1400" dirty="0" err="1">
                <a:latin typeface="Arial"/>
                <a:cs typeface="Arial"/>
              </a:rPr>
              <a:t>Badan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Pajak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dan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Retribusi</a:t>
            </a:r>
            <a:r>
              <a:rPr lang="en-US" sz="1400" dirty="0">
                <a:latin typeface="Arial"/>
                <a:cs typeface="Arial"/>
              </a:rPr>
              <a:t> Daerah</a:t>
            </a:r>
          </a:p>
          <a:p>
            <a:pPr marL="514350" indent="-514350">
              <a:buAutoNum type="arabicPeriod"/>
            </a:pPr>
            <a:r>
              <a:rPr lang="en-US" sz="1400" dirty="0" err="1">
                <a:latin typeface="Arial"/>
                <a:cs typeface="Arial"/>
              </a:rPr>
              <a:t>Dinas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Cipta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Karya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dan</a:t>
            </a:r>
            <a:r>
              <a:rPr lang="en-US" sz="1400" dirty="0">
                <a:latin typeface="Arial"/>
                <a:cs typeface="Arial"/>
              </a:rPr>
              <a:t> Tata </a:t>
            </a:r>
            <a:r>
              <a:rPr lang="en-US" sz="1400" dirty="0" err="1">
                <a:latin typeface="Arial"/>
                <a:cs typeface="Arial"/>
              </a:rPr>
              <a:t>Ruang</a:t>
            </a:r>
            <a:endParaRPr lang="en-US" sz="1400" dirty="0">
              <a:latin typeface="Arial"/>
              <a:cs typeface="Arial"/>
            </a:endParaRPr>
          </a:p>
          <a:p>
            <a:pPr marL="514350" indent="-514350">
              <a:buAutoNum type="arabicPeriod"/>
            </a:pPr>
            <a:r>
              <a:rPr lang="en-US" sz="1400" dirty="0" err="1">
                <a:latin typeface="Arial"/>
                <a:cs typeface="Arial"/>
              </a:rPr>
              <a:t>Dinas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Lingkungan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Hidup</a:t>
            </a:r>
            <a:r>
              <a:rPr lang="en-US" sz="1400" dirty="0">
                <a:latin typeface="Arial"/>
                <a:cs typeface="Arial"/>
              </a:rPr>
              <a:t> </a:t>
            </a:r>
          </a:p>
          <a:p>
            <a:pPr marL="514350" indent="-514350">
              <a:buAutoNum type="arabicPeriod"/>
            </a:pPr>
            <a:r>
              <a:rPr lang="en-US" sz="1400" dirty="0" err="1">
                <a:latin typeface="Arial"/>
                <a:cs typeface="Arial"/>
              </a:rPr>
              <a:t>Dinas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Kesehatan</a:t>
            </a:r>
            <a:endParaRPr lang="en-US" sz="1400" dirty="0">
              <a:latin typeface="Arial"/>
              <a:cs typeface="Arial"/>
            </a:endParaRPr>
          </a:p>
          <a:p>
            <a:pPr marL="514350" indent="-514350">
              <a:buAutoNum type="arabicPeriod"/>
            </a:pPr>
            <a:r>
              <a:rPr lang="en-US" sz="1400" dirty="0" err="1">
                <a:latin typeface="Arial"/>
                <a:cs typeface="Arial"/>
              </a:rPr>
              <a:t>Dinas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Tenaga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Kerja</a:t>
            </a:r>
            <a:endParaRPr lang="en-US" sz="1400" dirty="0">
              <a:latin typeface="Arial"/>
              <a:cs typeface="Arial"/>
            </a:endParaRPr>
          </a:p>
          <a:p>
            <a:pPr marL="514350" indent="-514350">
              <a:buAutoNum type="arabicPeriod"/>
            </a:pPr>
            <a:r>
              <a:rPr lang="en-US" sz="1400" dirty="0" err="1">
                <a:latin typeface="Arial"/>
                <a:cs typeface="Arial"/>
              </a:rPr>
              <a:t>Dinas</a:t>
            </a:r>
            <a:r>
              <a:rPr lang="en-US" sz="1400" dirty="0">
                <a:latin typeface="Arial"/>
                <a:cs typeface="Arial"/>
              </a:rPr>
              <a:t> Pendidikan</a:t>
            </a:r>
          </a:p>
          <a:p>
            <a:pPr marL="514350" indent="-514350">
              <a:buAutoNum type="arabicPeriod"/>
            </a:pPr>
            <a:r>
              <a:rPr lang="en-US" sz="1400" dirty="0" err="1">
                <a:latin typeface="Arial"/>
                <a:cs typeface="Arial"/>
              </a:rPr>
              <a:t>Dinas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Kominfo</a:t>
            </a:r>
            <a:endParaRPr lang="en-US" sz="1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0000FF"/>
                </a:solidFill>
                <a:latin typeface="Arial"/>
                <a:cs typeface="Arial"/>
              </a:rPr>
              <a:t>BP BATAM</a:t>
            </a:r>
          </a:p>
          <a:p>
            <a:pPr marL="0" indent="0">
              <a:buNone/>
            </a:pPr>
            <a:endParaRPr lang="en-US" sz="1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0000FF"/>
                </a:solidFill>
                <a:latin typeface="Arial"/>
                <a:cs typeface="Arial"/>
              </a:rPr>
              <a:t>PEMERINTAH PROVINSI KEPRI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Arial"/>
                <a:cs typeface="Arial"/>
              </a:rPr>
              <a:t>DPMPTSP </a:t>
            </a:r>
            <a:r>
              <a:rPr lang="en-US" sz="1400" dirty="0" err="1">
                <a:latin typeface="Arial"/>
                <a:cs typeface="Arial"/>
              </a:rPr>
              <a:t>Provinsi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Kepri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34949" y="1636784"/>
            <a:ext cx="3691748" cy="46243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0000FF"/>
                </a:solidFill>
                <a:latin typeface="Arial"/>
                <a:cs typeface="Arial"/>
              </a:rPr>
              <a:t>BUMN</a:t>
            </a:r>
          </a:p>
          <a:p>
            <a:pPr marL="514350" indent="-514350">
              <a:buNone/>
            </a:pPr>
            <a:r>
              <a:rPr lang="en-US" sz="1400" dirty="0">
                <a:latin typeface="Arial"/>
                <a:cs typeface="Arial"/>
              </a:rPr>
              <a:t>1.   BPJS </a:t>
            </a:r>
            <a:r>
              <a:rPr lang="en-US" sz="1400" dirty="0" err="1">
                <a:latin typeface="Arial"/>
                <a:cs typeface="Arial"/>
              </a:rPr>
              <a:t>Ketenagakerjaan</a:t>
            </a:r>
            <a:endParaRPr lang="en-US" sz="1400" dirty="0">
              <a:latin typeface="Arial"/>
              <a:cs typeface="Arial"/>
            </a:endParaRPr>
          </a:p>
          <a:p>
            <a:pPr marL="514350" indent="-514350">
              <a:buNone/>
            </a:pPr>
            <a:r>
              <a:rPr lang="en-US" sz="1400" dirty="0">
                <a:latin typeface="Arial"/>
                <a:cs typeface="Arial"/>
              </a:rPr>
              <a:t>2.   BPJS </a:t>
            </a:r>
            <a:r>
              <a:rPr lang="en-US" sz="1400" dirty="0" err="1">
                <a:latin typeface="Arial"/>
                <a:cs typeface="Arial"/>
              </a:rPr>
              <a:t>Kesehatan</a:t>
            </a:r>
            <a:endParaRPr lang="en-US" sz="1400" dirty="0">
              <a:latin typeface="Arial"/>
              <a:cs typeface="Arial"/>
            </a:endParaRPr>
          </a:p>
          <a:p>
            <a:pPr marL="342900" indent="-342900">
              <a:buNone/>
            </a:pPr>
            <a:r>
              <a:rPr lang="en-US" sz="1400" dirty="0">
                <a:latin typeface="Arial"/>
                <a:cs typeface="Arial"/>
              </a:rPr>
              <a:t>3.   PT. Telkom Indonesia</a:t>
            </a:r>
          </a:p>
          <a:p>
            <a:pPr marL="342900" indent="-342900">
              <a:buNone/>
            </a:pPr>
            <a:r>
              <a:rPr lang="en-US" sz="1400" dirty="0">
                <a:latin typeface="Arial"/>
                <a:cs typeface="Arial"/>
              </a:rPr>
              <a:t>4.   PT. Pos Indonesia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00FF"/>
                </a:solidFill>
                <a:latin typeface="Arial"/>
                <a:cs typeface="Arial"/>
              </a:rPr>
              <a:t>KEMENTERIAN/LEMBAGA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1400" dirty="0" err="1">
                <a:latin typeface="Arial"/>
                <a:cs typeface="Arial"/>
              </a:rPr>
              <a:t>Kementerian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Keuangan</a:t>
            </a:r>
            <a:r>
              <a:rPr lang="en-US" sz="1400" dirty="0">
                <a:latin typeface="Arial"/>
                <a:cs typeface="Arial"/>
              </a:rPr>
              <a:t> (</a:t>
            </a:r>
            <a:r>
              <a:rPr lang="en-US" sz="1400" dirty="0" err="1">
                <a:latin typeface="Arial"/>
                <a:cs typeface="Arial"/>
              </a:rPr>
              <a:t>Direktorat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Jendral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Pajak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dan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Direktorat</a:t>
            </a:r>
            <a:r>
              <a:rPr lang="en-US" sz="1400" dirty="0">
                <a:latin typeface="Arial"/>
                <a:cs typeface="Arial"/>
              </a:rPr>
              <a:t> Bea </a:t>
            </a:r>
            <a:r>
              <a:rPr lang="en-US" sz="1400" dirty="0" err="1">
                <a:latin typeface="Arial"/>
                <a:cs typeface="Arial"/>
              </a:rPr>
              <a:t>dan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Cukai</a:t>
            </a:r>
            <a:endParaRPr lang="en-US" sz="1400" dirty="0">
              <a:latin typeface="Arial"/>
              <a:cs typeface="Arial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1400" dirty="0" err="1">
                <a:latin typeface="Arial"/>
                <a:cs typeface="Arial"/>
              </a:rPr>
              <a:t>Kementerian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Hukum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dan</a:t>
            </a:r>
            <a:r>
              <a:rPr lang="en-US" sz="1400" dirty="0">
                <a:latin typeface="Arial"/>
                <a:cs typeface="Arial"/>
              </a:rPr>
              <a:t> HAM (</a:t>
            </a:r>
            <a:r>
              <a:rPr lang="en-US" sz="1400" dirty="0" err="1">
                <a:latin typeface="Arial"/>
                <a:cs typeface="Arial"/>
              </a:rPr>
              <a:t>Direktorat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Jendral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Imigrasi</a:t>
            </a:r>
            <a:r>
              <a:rPr lang="en-US" sz="1400" dirty="0">
                <a:latin typeface="Arial"/>
                <a:cs typeface="Arial"/>
              </a:rPr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1400" dirty="0" err="1">
                <a:latin typeface="Arial"/>
                <a:cs typeface="Arial"/>
              </a:rPr>
              <a:t>Kementerian</a:t>
            </a:r>
            <a:r>
              <a:rPr lang="en-US" sz="1400" dirty="0">
                <a:latin typeface="Arial"/>
                <a:cs typeface="Arial"/>
              </a:rPr>
              <a:t> ATR/BPN (Kantor BPN)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1400" dirty="0" err="1">
                <a:latin typeface="Arial"/>
                <a:cs typeface="Arial"/>
              </a:rPr>
              <a:t>Kementerian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Tenaga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Kerja</a:t>
            </a:r>
            <a:endParaRPr lang="en-US" sz="1400" dirty="0">
              <a:latin typeface="Arial"/>
              <a:cs typeface="Arial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1400" dirty="0" err="1">
                <a:latin typeface="Arial"/>
                <a:cs typeface="Arial"/>
              </a:rPr>
              <a:t>Kementerian</a:t>
            </a:r>
            <a:r>
              <a:rPr lang="en-US" sz="1400" dirty="0">
                <a:latin typeface="Arial"/>
                <a:cs typeface="Arial"/>
              </a:rPr>
              <a:t> Agama (KUA </a:t>
            </a:r>
            <a:r>
              <a:rPr lang="en-US" sz="1400" dirty="0" err="1">
                <a:latin typeface="Arial"/>
                <a:cs typeface="Arial"/>
              </a:rPr>
              <a:t>Batam</a:t>
            </a:r>
            <a:r>
              <a:rPr lang="en-US" sz="1400" dirty="0">
                <a:latin typeface="Arial"/>
                <a:cs typeface="Arial"/>
              </a:rPr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1400" dirty="0" err="1">
                <a:latin typeface="Arial"/>
                <a:cs typeface="Arial"/>
              </a:rPr>
              <a:t>Kepolisian</a:t>
            </a:r>
            <a:r>
              <a:rPr lang="en-US" sz="1400" dirty="0">
                <a:latin typeface="Arial"/>
                <a:cs typeface="Arial"/>
              </a:rPr>
              <a:t> Negara </a:t>
            </a:r>
            <a:r>
              <a:rPr lang="en-US" sz="1400" dirty="0" err="1">
                <a:latin typeface="Arial"/>
                <a:cs typeface="Arial"/>
              </a:rPr>
              <a:t>Republik</a:t>
            </a:r>
            <a:r>
              <a:rPr lang="en-US" sz="1400" dirty="0">
                <a:latin typeface="Arial"/>
                <a:cs typeface="Arial"/>
              </a:rPr>
              <a:t> Indonesia (</a:t>
            </a:r>
            <a:r>
              <a:rPr lang="en-US" sz="1400" dirty="0" err="1">
                <a:latin typeface="Arial"/>
                <a:cs typeface="Arial"/>
              </a:rPr>
              <a:t>Polda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Kepri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dan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Polresta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Barelang</a:t>
            </a:r>
            <a:r>
              <a:rPr lang="en-US" sz="1400" dirty="0">
                <a:latin typeface="Arial"/>
                <a:cs typeface="Arial"/>
              </a:rPr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1400" dirty="0" err="1">
                <a:latin typeface="Arial"/>
                <a:cs typeface="Arial"/>
              </a:rPr>
              <a:t>Kejaksaan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Republik</a:t>
            </a:r>
            <a:r>
              <a:rPr lang="en-US" sz="1400" dirty="0">
                <a:latin typeface="Arial"/>
                <a:cs typeface="Arial"/>
              </a:rPr>
              <a:t> Indonesia (</a:t>
            </a:r>
            <a:r>
              <a:rPr lang="en-US" sz="1400" dirty="0" err="1">
                <a:latin typeface="Arial"/>
                <a:cs typeface="Arial"/>
              </a:rPr>
              <a:t>Kejari</a:t>
            </a:r>
            <a:r>
              <a:rPr lang="en-US" sz="1400" dirty="0">
                <a:latin typeface="Arial"/>
                <a:cs typeface="Arial"/>
              </a:rPr>
              <a:t> Kota </a:t>
            </a:r>
            <a:r>
              <a:rPr lang="en-US" sz="1400" dirty="0" err="1">
                <a:latin typeface="Arial"/>
                <a:cs typeface="Arial"/>
              </a:rPr>
              <a:t>Batam</a:t>
            </a:r>
            <a:r>
              <a:rPr lang="en-US" sz="1400" dirty="0">
                <a:latin typeface="Arial"/>
                <a:cs typeface="Arial"/>
              </a:rPr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1400" dirty="0">
                <a:latin typeface="Arial"/>
                <a:cs typeface="Arial"/>
              </a:rPr>
              <a:t>Badan </a:t>
            </a:r>
            <a:r>
              <a:rPr lang="en-US" sz="1400" dirty="0" err="1">
                <a:latin typeface="Arial"/>
                <a:cs typeface="Arial"/>
              </a:rPr>
              <a:t>Pengawas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Obat</a:t>
            </a:r>
            <a:r>
              <a:rPr lang="en-US" sz="1400" dirty="0">
                <a:latin typeface="Arial"/>
                <a:cs typeface="Arial"/>
              </a:rPr>
              <a:t> dan </a:t>
            </a:r>
            <a:r>
              <a:rPr lang="en-US" sz="1400" dirty="0" err="1">
                <a:latin typeface="Arial"/>
                <a:cs typeface="Arial"/>
              </a:rPr>
              <a:t>Makanan</a:t>
            </a:r>
            <a:r>
              <a:rPr lang="en-US" sz="1400" dirty="0">
                <a:latin typeface="Arial"/>
                <a:cs typeface="Arial"/>
              </a:rPr>
              <a:t> (BPOM) Prov. </a:t>
            </a:r>
            <a:r>
              <a:rPr lang="en-US" sz="1400" dirty="0" err="1">
                <a:latin typeface="Arial"/>
                <a:cs typeface="Arial"/>
              </a:rPr>
              <a:t>Kepri</a:t>
            </a:r>
            <a:endParaRPr lang="en-US" sz="1400" dirty="0">
              <a:latin typeface="Arial"/>
              <a:cs typeface="Arial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1400" dirty="0">
                <a:latin typeface="Arial"/>
                <a:cs typeface="Arial"/>
              </a:rPr>
              <a:t>Badan </a:t>
            </a:r>
            <a:r>
              <a:rPr lang="en-US" sz="1400" dirty="0" err="1">
                <a:latin typeface="Arial"/>
                <a:cs typeface="Arial"/>
              </a:rPr>
              <a:t>Narkotika</a:t>
            </a:r>
            <a:r>
              <a:rPr lang="en-US" sz="1400" dirty="0">
                <a:latin typeface="Arial"/>
                <a:cs typeface="Arial"/>
              </a:rPr>
              <a:t> Nasional (BNN) Prov. </a:t>
            </a:r>
            <a:r>
              <a:rPr lang="en-US" sz="1400" dirty="0" err="1">
                <a:latin typeface="Arial"/>
                <a:cs typeface="Arial"/>
              </a:rPr>
              <a:t>Kepri</a:t>
            </a:r>
            <a:endParaRPr lang="en-US" sz="1400" dirty="0">
              <a:latin typeface="Arial"/>
              <a:cs typeface="Arial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1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400" dirty="0">
              <a:latin typeface="Arial"/>
              <a:cs typeface="Arial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8500252" y="1637521"/>
            <a:ext cx="3364796" cy="4351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rgbClr val="0000FF"/>
                </a:solidFill>
                <a:latin typeface="Arial"/>
                <a:cs typeface="Arial"/>
              </a:rPr>
              <a:t>PERBANKAN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400" dirty="0">
                <a:latin typeface="Arial"/>
                <a:cs typeface="Arial"/>
              </a:rPr>
              <a:t>Bank Riau </a:t>
            </a:r>
            <a:r>
              <a:rPr lang="en-US" sz="1400" dirty="0" err="1">
                <a:latin typeface="Arial"/>
                <a:cs typeface="Arial"/>
              </a:rPr>
              <a:t>Kepri</a:t>
            </a:r>
            <a:endParaRPr lang="en-US" sz="14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400" dirty="0">
                <a:latin typeface="Arial"/>
                <a:cs typeface="Arial"/>
              </a:rPr>
              <a:t>Bank </a:t>
            </a:r>
            <a:r>
              <a:rPr lang="en-US" sz="1400" dirty="0" err="1">
                <a:latin typeface="Arial"/>
                <a:cs typeface="Arial"/>
              </a:rPr>
              <a:t>Nasional</a:t>
            </a:r>
            <a:r>
              <a:rPr lang="en-US" sz="1400" dirty="0">
                <a:latin typeface="Arial"/>
                <a:cs typeface="Arial"/>
              </a:rPr>
              <a:t> Indonesia 46 (BNI)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400" dirty="0">
                <a:latin typeface="Arial"/>
                <a:cs typeface="Arial"/>
              </a:rPr>
              <a:t>Bank </a:t>
            </a:r>
            <a:r>
              <a:rPr lang="en-US" sz="1400" dirty="0" err="1">
                <a:latin typeface="Arial"/>
                <a:cs typeface="Arial"/>
              </a:rPr>
              <a:t>Mandiri</a:t>
            </a:r>
            <a:endParaRPr lang="en-US" sz="14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400" dirty="0">
                <a:latin typeface="Arial"/>
                <a:cs typeface="Arial"/>
              </a:rPr>
              <a:t>Bank Tabungan Negara (BTN)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400" dirty="0">
                <a:latin typeface="Arial"/>
                <a:cs typeface="Arial"/>
              </a:rPr>
              <a:t>Bank Rakyat Indonesia (BRI)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400" dirty="0">
                <a:latin typeface="Arial"/>
                <a:cs typeface="Arial"/>
              </a:rPr>
              <a:t>Bank </a:t>
            </a:r>
            <a:r>
              <a:rPr lang="en-US" sz="1400" dirty="0" err="1">
                <a:latin typeface="Arial"/>
                <a:cs typeface="Arial"/>
              </a:rPr>
              <a:t>Jabar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Banten</a:t>
            </a:r>
            <a:r>
              <a:rPr lang="en-US" sz="1400" dirty="0">
                <a:latin typeface="Arial"/>
                <a:cs typeface="Arial"/>
              </a:rPr>
              <a:t> (BJB)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0000FF"/>
                </a:solidFill>
                <a:latin typeface="Arial"/>
                <a:cs typeface="Arial"/>
              </a:rPr>
              <a:t>SWASTA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400" dirty="0">
                <a:latin typeface="Arial"/>
                <a:cs typeface="Arial"/>
              </a:rPr>
              <a:t>PT. ADHYA TIRTA BATAM (ATB)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0000FF"/>
                </a:solidFill>
                <a:latin typeface="Arial"/>
                <a:cs typeface="Arial"/>
              </a:rPr>
              <a:t>ASOSIASI/PERKUMPULAN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400" dirty="0" err="1">
                <a:latin typeface="Arial"/>
                <a:cs typeface="Arial"/>
              </a:rPr>
              <a:t>Kamar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Dagang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dan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Industri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Batam</a:t>
            </a:r>
            <a:endParaRPr lang="en-US" sz="14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400" dirty="0" err="1">
                <a:latin typeface="Arial"/>
                <a:cs typeface="Arial"/>
              </a:rPr>
              <a:t>Ikatan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Arsitek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Batam</a:t>
            </a:r>
            <a:r>
              <a:rPr lang="en-US" sz="1400" dirty="0">
                <a:latin typeface="Arial"/>
                <a:cs typeface="Arial"/>
              </a:rPr>
              <a:t>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400" dirty="0" err="1">
                <a:latin typeface="Arial"/>
                <a:cs typeface="Arial"/>
              </a:rPr>
              <a:t>Ikatan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Notaris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Batam</a:t>
            </a:r>
            <a:endParaRPr lang="en-US" sz="14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400" dirty="0">
                <a:latin typeface="Arial"/>
                <a:cs typeface="Arial"/>
              </a:rPr>
              <a:t>Real Estate Indonesia </a:t>
            </a:r>
            <a:r>
              <a:rPr lang="en-US" sz="1400" dirty="0" err="1">
                <a:latin typeface="Arial"/>
                <a:cs typeface="Arial"/>
              </a:rPr>
              <a:t>Batam</a:t>
            </a:r>
            <a:endParaRPr lang="en-US" sz="1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4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7680" y="924560"/>
            <a:ext cx="724408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90"/>
                </a:solidFill>
                <a:latin typeface="Arial Black"/>
                <a:cs typeface="Arial Black"/>
              </a:rPr>
              <a:t>INSTANSI YANG BERGABUNG DI MPP BATAM</a:t>
            </a:r>
          </a:p>
        </p:txBody>
      </p:sp>
    </p:spTree>
    <p:extLst>
      <p:ext uri="{BB962C8B-B14F-4D97-AF65-F5344CB8AC3E}">
        <p14:creationId xmlns:p14="http://schemas.microsoft.com/office/powerpoint/2010/main" val="582607871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30000" t="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8E21A1B-A267-4B12-A372-1129432A9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2460"/>
              </p:ext>
            </p:extLst>
          </p:nvPr>
        </p:nvGraphicFramePr>
        <p:xfrm>
          <a:off x="331262" y="1144322"/>
          <a:ext cx="4250464" cy="481230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99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92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NO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INSTANSI PEMERINTAH YANG BERGABUNG DI MPP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JUMLAH PERSONIL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LAYANAN PERIZINAN DAN NON PERIZINAN 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PEMKO BATAM</a:t>
                      </a:r>
                      <a:endParaRPr lang="en-U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2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- DPMPTSP</a:t>
                      </a:r>
                      <a:endParaRPr lang="en-U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 dirty="0">
                          <a:effectLst/>
                        </a:rPr>
                        <a:t>40</a:t>
                      </a:r>
                      <a:endParaRPr lang="is-I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8651" marR="8651" marT="865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88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u="none" strike="noStrike" dirty="0">
                          <a:effectLst/>
                        </a:rPr>
                        <a:t>- BP2RD</a:t>
                      </a:r>
                      <a:endParaRPr lang="mr-IN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72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- CIPTA KARYA TR</a:t>
                      </a:r>
                      <a:endParaRPr lang="en-U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72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- DINAS KESEHATAN</a:t>
                      </a:r>
                      <a:endParaRPr lang="en-U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 dirty="0">
                          <a:effectLst/>
                        </a:rPr>
                        <a:t>2</a:t>
                      </a:r>
                      <a:endParaRPr lang="is-I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>
                          <a:effectLst/>
                        </a:rPr>
                        <a:t>26</a:t>
                      </a:r>
                      <a:endParaRPr lang="is-IS" sz="10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72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- DINAS LINGKUNGAN HIDUP</a:t>
                      </a:r>
                      <a:endParaRPr lang="en-U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72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- DISNAKER</a:t>
                      </a:r>
                      <a:endParaRPr lang="en-U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u="none" strike="noStrike" dirty="0">
                          <a:effectLst/>
                        </a:rPr>
                        <a:t>18</a:t>
                      </a:r>
                      <a:endParaRPr lang="fi-FI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724">
                <a:tc>
                  <a:txBody>
                    <a:bodyPr/>
                    <a:lstStyle/>
                    <a:p>
                      <a:pPr algn="ctr" fontAlgn="b"/>
                      <a:endParaRPr lang="sk-SK" sz="10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</a:rPr>
                        <a:t>- DINAS</a:t>
                      </a:r>
                      <a:r>
                        <a:rPr lang="en-US" sz="1000" u="none" strike="noStrike" baseline="0" dirty="0">
                          <a:effectLst/>
                        </a:rPr>
                        <a:t> PENDIDIKAN</a:t>
                      </a:r>
                      <a:endParaRPr lang="en-US" sz="10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651" marR="8651" marT="8651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2724"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>
                          <a:effectLst/>
                        </a:rPr>
                        <a:t>2</a:t>
                      </a:r>
                      <a:endParaRPr lang="is-IS" sz="10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BP BATAM</a:t>
                      </a:r>
                      <a:endParaRPr lang="en-U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19</a:t>
                      </a:r>
                      <a:endParaRPr lang="en-U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90</a:t>
                      </a:r>
                      <a:endParaRPr lang="en-US" sz="10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PTSP PROVINSI</a:t>
                      </a:r>
                      <a:endParaRPr lang="en-U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 dirty="0">
                          <a:effectLst/>
                        </a:rPr>
                        <a:t>2</a:t>
                      </a:r>
                      <a:endParaRPr lang="is-I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u="none" strike="noStrike" dirty="0">
                          <a:effectLst/>
                        </a:rPr>
                        <a:t>144</a:t>
                      </a:r>
                      <a:endParaRPr lang="is-I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IMIGRASI</a:t>
                      </a:r>
                      <a:endParaRPr lang="en-U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u="none" strike="noStrike" dirty="0">
                          <a:effectLst/>
                        </a:rPr>
                        <a:t>2</a:t>
                      </a:r>
                      <a:r>
                        <a:rPr lang="cs-CZ" sz="1000" u="none" strike="noStrike" dirty="0">
                          <a:effectLst/>
                        </a:rPr>
                        <a:t>1</a:t>
                      </a:r>
                      <a:endParaRPr lang="cs-CZ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>
                          <a:effectLst/>
                        </a:rPr>
                        <a:t>2</a:t>
                      </a:r>
                      <a:endParaRPr lang="is-IS" sz="10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BEA DAN CUKAI</a:t>
                      </a:r>
                      <a:endParaRPr lang="en-US" sz="10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 dirty="0">
                          <a:effectLst/>
                        </a:rPr>
                        <a:t>2</a:t>
                      </a:r>
                      <a:endParaRPr lang="is-I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POLDA KEPRI</a:t>
                      </a:r>
                      <a:endParaRPr lang="en-U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 dirty="0">
                          <a:effectLst/>
                        </a:rPr>
                        <a:t>4</a:t>
                      </a:r>
                      <a:endParaRPr lang="is-I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 dirty="0">
                          <a:effectLst/>
                        </a:rPr>
                        <a:t>2</a:t>
                      </a:r>
                      <a:endParaRPr lang="is-I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POLRES BARELANG</a:t>
                      </a:r>
                      <a:endParaRPr lang="en-U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BADAN PERTANAHAN NASIONAL</a:t>
                      </a:r>
                      <a:endParaRPr lang="en-U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21</a:t>
                      </a:r>
                      <a:endParaRPr lang="cs-CZ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>
                          <a:effectLst/>
                        </a:rPr>
                        <a:t>12</a:t>
                      </a:r>
                      <a:endParaRPr lang="is-IS" sz="10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272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cs-CZ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KEMENAG KOTA BATAM</a:t>
                      </a:r>
                      <a:endParaRPr lang="en-US" sz="10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 dirty="0">
                          <a:effectLst/>
                        </a:rPr>
                        <a:t>2</a:t>
                      </a:r>
                      <a:endParaRPr lang="is-I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 dirty="0">
                          <a:effectLst/>
                        </a:rPr>
                        <a:t>2</a:t>
                      </a:r>
                      <a:endParaRPr lang="is-I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2724">
                <a:tc>
                  <a:txBody>
                    <a:bodyPr/>
                    <a:lstStyle/>
                    <a:p>
                      <a:pPr algn="l" fontAlgn="b"/>
                      <a:endParaRPr lang="sk-SK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- KUA KOTA BATAM</a:t>
                      </a:r>
                      <a:endParaRPr lang="en-U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2724"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 dirty="0">
                          <a:effectLst/>
                        </a:rPr>
                        <a:t>10</a:t>
                      </a:r>
                      <a:endParaRPr lang="is-I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PAJAK</a:t>
                      </a:r>
                      <a:endParaRPr lang="en-US" sz="10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 dirty="0">
                          <a:effectLst/>
                        </a:rPr>
                        <a:t>2</a:t>
                      </a:r>
                      <a:endParaRPr lang="is-I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2724"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 dirty="0">
                          <a:effectLst/>
                        </a:rPr>
                        <a:t>11</a:t>
                      </a:r>
                      <a:endParaRPr lang="is-I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KEMENTRIAN HUKUM DAN HAM</a:t>
                      </a:r>
                      <a:endParaRPr lang="en-U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 dirty="0">
                          <a:effectLst/>
                        </a:rPr>
                        <a:t>22</a:t>
                      </a:r>
                      <a:endParaRPr lang="is-I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19</a:t>
                      </a:r>
                      <a:endParaRPr lang="en-U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2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KEMENTRIAN TENAGA KERJA</a:t>
                      </a:r>
                      <a:endParaRPr lang="en-U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 dirty="0">
                          <a:effectLst/>
                        </a:rPr>
                        <a:t>2</a:t>
                      </a:r>
                      <a:endParaRPr lang="is-I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 dirty="0">
                          <a:effectLst/>
                        </a:rPr>
                        <a:t>2</a:t>
                      </a:r>
                      <a:endParaRPr lang="is-I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2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r>
                        <a:rPr lang="en-AU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 dirty="0">
                          <a:effectLst/>
                        </a:rPr>
                        <a:t>KEJAKSAAN</a:t>
                      </a:r>
                      <a:r>
                        <a:rPr lang="id-ID" sz="1000" u="none" strike="noStrike" baseline="0" dirty="0">
                          <a:effectLst/>
                        </a:rPr>
                        <a:t> NEGERI KOTA BATAM</a:t>
                      </a:r>
                      <a:endParaRPr lang="en-U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 dirty="0">
                          <a:effectLst/>
                        </a:rPr>
                        <a:t>2</a:t>
                      </a:r>
                      <a:endParaRPr lang="is-I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u="none" strike="noStrike" dirty="0">
                          <a:effectLst/>
                        </a:rPr>
                        <a:t>1</a:t>
                      </a:r>
                      <a:endParaRPr lang="is-IS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272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JUMLAH</a:t>
                      </a:r>
                      <a:endParaRPr lang="en-US" sz="10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 dirty="0">
                          <a:effectLst/>
                        </a:rPr>
                        <a:t>195</a:t>
                      </a:r>
                      <a:endParaRPr lang="is-IS" sz="10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u="none" strike="noStrike" dirty="0">
                          <a:effectLst/>
                        </a:rPr>
                        <a:t>391</a:t>
                      </a:r>
                      <a:endParaRPr lang="is-IS" sz="10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651" marR="8651" marT="8651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24129976-7D59-44D4-AF89-88F04A8B6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23" y="4475907"/>
            <a:ext cx="8533289" cy="150323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EA7CAA-5EEB-44DA-A935-E0CC4F34F515}"/>
              </a:ext>
            </a:extLst>
          </p:cNvPr>
          <p:cNvSpPr/>
          <p:nvPr/>
        </p:nvSpPr>
        <p:spPr>
          <a:xfrm>
            <a:off x="4058961" y="294180"/>
            <a:ext cx="4397559" cy="584683"/>
          </a:xfrm>
          <a:prstGeom prst="rect">
            <a:avLst/>
          </a:prstGeom>
          <a:noFill/>
        </p:spPr>
        <p:txBody>
          <a:bodyPr wrap="none" lIns="91349" tIns="45674" rIns="91349" bIns="45674">
            <a:spAutoFit/>
          </a:bodyPr>
          <a:lstStyle/>
          <a:p>
            <a:pPr algn="ctr"/>
            <a:r>
              <a:rPr lang="en-A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MAL PELAYANAN PUBLIK</a:t>
            </a:r>
            <a:endParaRPr lang="id-ID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2B6C3E9-ABB4-43C1-A750-B1EA0B839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840813"/>
              </p:ext>
            </p:extLst>
          </p:nvPr>
        </p:nvGraphicFramePr>
        <p:xfrm>
          <a:off x="5076934" y="1144325"/>
          <a:ext cx="3962399" cy="497434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78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9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8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NO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INSTANSI NON PEMERINTAH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JUMLAH PERSONIL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LAYANAN PERIZINAN DAN NON PERIZINAN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NOTARIS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 dirty="0">
                          <a:effectLst/>
                        </a:rPr>
                        <a:t>2</a:t>
                      </a:r>
                      <a:endParaRPr lang="is-I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1" i="0" u="none" strike="noStrike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REAL ESTATE INDONESIA (REI)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>
                          <a:effectLst/>
                        </a:rPr>
                        <a:t>2</a:t>
                      </a:r>
                      <a:endParaRPr lang="is-IS" sz="1000" b="1" i="0" u="none" strike="noStrike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IKATAN ARSITEK INDONESIA (IAI)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1" i="0" u="none" strike="noStrike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6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KAMAR DAGANG INDONESIA (KADIN)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 dirty="0">
                          <a:effectLst/>
                        </a:rPr>
                        <a:t>2</a:t>
                      </a:r>
                      <a:endParaRPr lang="is-I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BPJS KETENAGAKERJAAN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 dirty="0">
                          <a:effectLst/>
                        </a:rPr>
                        <a:t>2</a:t>
                      </a:r>
                      <a:endParaRPr lang="is-I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BPJS KESEHATAN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 dirty="0">
                          <a:effectLst/>
                        </a:rPr>
                        <a:t>2</a:t>
                      </a:r>
                      <a:endParaRPr lang="is-I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ADHYA</a:t>
                      </a:r>
                      <a:r>
                        <a:rPr lang="en-US" sz="1000" u="none" strike="noStrike" baseline="0" dirty="0">
                          <a:effectLst/>
                        </a:rPr>
                        <a:t> TIRTA BATAM (ATB)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 dirty="0">
                          <a:effectLst/>
                        </a:rPr>
                        <a:t>2</a:t>
                      </a:r>
                      <a:endParaRPr lang="is-I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7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BNN</a:t>
                      </a: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PROV. KEPRI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 dirty="0">
                          <a:effectLst/>
                        </a:rPr>
                        <a:t>2</a:t>
                      </a:r>
                      <a:endParaRPr lang="is-I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6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PT.</a:t>
                      </a: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TELKOM INDONESIA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PT.</a:t>
                      </a: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POS INDONESIA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4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BPOM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3322151844"/>
                  </a:ext>
                </a:extLst>
              </a:tr>
              <a:tr h="33408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JUMLAH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38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1521578-D072-46A4-9CA4-F4FC71298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29890"/>
              </p:ext>
            </p:extLst>
          </p:nvPr>
        </p:nvGraphicFramePr>
        <p:xfrm>
          <a:off x="9191435" y="1144322"/>
          <a:ext cx="2914650" cy="346782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47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7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889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LAYANAN PERBANKAN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BANK RIAU KEPRI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489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2</a:t>
                      </a:r>
                      <a:endParaRPr lang="is-I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BANK MANDIRI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BANK BNI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BANK BRI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BANK BTN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BANK BJB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111C65CA-157E-4001-9BED-B1BFAC035287}"/>
              </a:ext>
            </a:extLst>
          </p:cNvPr>
          <p:cNvGrpSpPr/>
          <p:nvPr/>
        </p:nvGrpSpPr>
        <p:grpSpPr>
          <a:xfrm>
            <a:off x="486101" y="277296"/>
            <a:ext cx="3828721" cy="543220"/>
            <a:chOff x="486101" y="277296"/>
            <a:chExt cx="3828721" cy="543220"/>
          </a:xfrm>
        </p:grpSpPr>
        <p:pic>
          <p:nvPicPr>
            <p:cNvPr id="13" name="Content Placeholder 6">
              <a:extLst>
                <a:ext uri="{FF2B5EF4-FFF2-40B4-BE49-F238E27FC236}">
                  <a16:creationId xmlns:a16="http://schemas.microsoft.com/office/drawing/2014/main" id="{D7373B12-D562-4B23-BC13-F5F0557E2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1" y="277296"/>
              <a:ext cx="396044" cy="54322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0F0C40-E192-4E4B-9BF1-BD1561C564FA}"/>
                </a:ext>
              </a:extLst>
            </p:cNvPr>
            <p:cNvSpPr txBox="1"/>
            <p:nvPr/>
          </p:nvSpPr>
          <p:spPr>
            <a:xfrm>
              <a:off x="956352" y="277296"/>
              <a:ext cx="3358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PEMERINTAH KOTA BATAM</a:t>
              </a:r>
            </a:p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en-AU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en-US" sz="1400" b="1" dirty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6821156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789A69B-5424-4341-AAA8-5491E43B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23" y="4475907"/>
            <a:ext cx="8533289" cy="1503230"/>
          </a:xfrm>
        </p:spPr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09A518-DCBC-4795-8B6F-129F77866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123" y="684054"/>
            <a:ext cx="8533289" cy="3606062"/>
          </a:xfrm>
        </p:spPr>
        <p:txBody>
          <a:bodyPr/>
          <a:lstStyle/>
          <a:p>
            <a:pPr>
              <a:buNone/>
            </a:pPr>
            <a:r>
              <a:rPr lang="en-US" dirty="0"/>
              <a:t>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770342-8AB0-4A33-9696-F21ED7036318}"/>
              </a:ext>
            </a:extLst>
          </p:cNvPr>
          <p:cNvSpPr txBox="1"/>
          <p:nvPr/>
        </p:nvSpPr>
        <p:spPr>
          <a:xfrm>
            <a:off x="957501" y="2038044"/>
            <a:ext cx="10343850" cy="368392"/>
          </a:xfrm>
          <a:prstGeom prst="rect">
            <a:avLst/>
          </a:prstGeom>
          <a:noFill/>
        </p:spPr>
        <p:txBody>
          <a:bodyPr wrap="square" lIns="91349" tIns="45674" rIns="91349" bIns="45674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C3EFD8-F1CE-468B-8EB9-3C2A0D01DEC6}"/>
              </a:ext>
            </a:extLst>
          </p:cNvPr>
          <p:cNvGrpSpPr/>
          <p:nvPr/>
        </p:nvGrpSpPr>
        <p:grpSpPr>
          <a:xfrm>
            <a:off x="224450" y="762459"/>
            <a:ext cx="11809951" cy="4025962"/>
            <a:chOff x="380462" y="906476"/>
            <a:chExt cx="11809951" cy="402596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77FF9B2-5272-4C5B-A218-BE02695A4A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155"/>
            <a:stretch/>
          </p:blipFill>
          <p:spPr>
            <a:xfrm>
              <a:off x="380462" y="906476"/>
              <a:ext cx="11809951" cy="4025962"/>
            </a:xfrm>
            <a:prstGeom prst="rect">
              <a:avLst/>
            </a:prstGeom>
          </p:spPr>
        </p:pic>
        <p:pic>
          <p:nvPicPr>
            <p:cNvPr id="15" name="Content Placeholder 3">
              <a:extLst>
                <a:ext uri="{FF2B5EF4-FFF2-40B4-BE49-F238E27FC236}">
                  <a16:creationId xmlns:a16="http://schemas.microsoft.com/office/drawing/2014/main" id="{727B1923-E100-425E-AE8C-54F123D099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11" t="26036" r="10860" b="28669"/>
            <a:stretch/>
          </p:blipFill>
          <p:spPr>
            <a:xfrm>
              <a:off x="929318" y="1082380"/>
              <a:ext cx="10898938" cy="3750766"/>
            </a:xfrm>
            <a:prstGeom prst="rect">
              <a:avLst/>
            </a:prstGeom>
          </p:spPr>
        </p:pic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8E50F77-8A83-462B-A887-5FFDC5B824CB}"/>
              </a:ext>
            </a:extLst>
          </p:cNvPr>
          <p:cNvGraphicFramePr>
            <a:graphicFrameLocks noGrp="1"/>
          </p:cNvGraphicFramePr>
          <p:nvPr/>
        </p:nvGraphicFramePr>
        <p:xfrm>
          <a:off x="1558702" y="4788421"/>
          <a:ext cx="9073008" cy="210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8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8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8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2208">
                <a:tc>
                  <a:txBody>
                    <a:bodyPr/>
                    <a:lstStyle/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DPMPTSP</a:t>
                      </a:r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BP2RD</a:t>
                      </a:r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err="1"/>
                        <a:t>Dishub</a:t>
                      </a:r>
                      <a:endParaRPr lang="en-US" sz="1200" b="1" dirty="0"/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err="1"/>
                        <a:t>Dinas</a:t>
                      </a:r>
                      <a:r>
                        <a:rPr lang="en-US" sz="1200" b="1" baseline="0" dirty="0"/>
                        <a:t> CKTR</a:t>
                      </a:r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err="1"/>
                        <a:t>Disnaker</a:t>
                      </a:r>
                      <a:endParaRPr lang="en-US" sz="1200" b="1" baseline="0" dirty="0"/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/>
                        <a:t>DLH</a:t>
                      </a:r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err="1"/>
                        <a:t>Dinkes</a:t>
                      </a:r>
                      <a:endParaRPr lang="en-US" sz="1200" b="1" baseline="0" dirty="0"/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err="1"/>
                        <a:t>Dinas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Ketahanan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Pangan</a:t>
                      </a:r>
                      <a:endParaRPr lang="en-US" sz="1200" b="1" baseline="0" dirty="0"/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/>
                        <a:t>BP </a:t>
                      </a:r>
                      <a:r>
                        <a:rPr lang="en-US" sz="1200" b="1" baseline="0" dirty="0" err="1"/>
                        <a:t>Batam</a:t>
                      </a:r>
                      <a:endParaRPr lang="en-US" sz="1200" b="1" baseline="0" dirty="0"/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/>
                        <a:t>BPJS </a:t>
                      </a:r>
                      <a:r>
                        <a:rPr lang="en-US" sz="1200" b="1" baseline="0" dirty="0" err="1"/>
                        <a:t>Ketenagakerjaan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BPJS </a:t>
                      </a:r>
                      <a:r>
                        <a:rPr lang="en-US" sz="1200" b="1" dirty="0" err="1"/>
                        <a:t>Kesehatan</a:t>
                      </a:r>
                      <a:endParaRPr lang="en-US" sz="1200" b="1" dirty="0"/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PLN</a:t>
                      </a:r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ATB</a:t>
                      </a:r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Bea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Cukai</a:t>
                      </a:r>
                      <a:endParaRPr lang="en-US" sz="1200" b="1" baseline="0" dirty="0"/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/>
                        <a:t>Kota </a:t>
                      </a:r>
                      <a:r>
                        <a:rPr lang="en-US" sz="1200" b="1" baseline="0" dirty="0" err="1"/>
                        <a:t>Tanjung</a:t>
                      </a:r>
                      <a:r>
                        <a:rPr lang="en-US" sz="1200" b="1" baseline="0" dirty="0"/>
                        <a:t> Pinang</a:t>
                      </a:r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err="1"/>
                        <a:t>Kab</a:t>
                      </a:r>
                      <a:r>
                        <a:rPr lang="en-US" sz="1200" b="1" baseline="0" dirty="0"/>
                        <a:t>. </a:t>
                      </a:r>
                      <a:r>
                        <a:rPr lang="en-US" sz="1200" b="1" baseline="0" dirty="0" err="1"/>
                        <a:t>Bintan</a:t>
                      </a:r>
                      <a:endParaRPr lang="en-US" sz="1200" b="1" baseline="0" dirty="0"/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err="1"/>
                        <a:t>Kab</a:t>
                      </a:r>
                      <a:r>
                        <a:rPr lang="en-US" sz="1200" b="1" baseline="0" dirty="0"/>
                        <a:t>. </a:t>
                      </a:r>
                      <a:r>
                        <a:rPr lang="en-US" sz="1200" b="1" baseline="0" dirty="0" err="1"/>
                        <a:t>Karimun</a:t>
                      </a:r>
                      <a:endParaRPr lang="en-US" sz="1200" b="1" baseline="0" dirty="0"/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err="1"/>
                        <a:t>Kab</a:t>
                      </a:r>
                      <a:r>
                        <a:rPr lang="en-US" sz="1200" b="1" baseline="0" dirty="0"/>
                        <a:t>. </a:t>
                      </a:r>
                      <a:r>
                        <a:rPr lang="en-US" sz="1200" b="1" baseline="0" dirty="0" err="1"/>
                        <a:t>Natuna</a:t>
                      </a:r>
                      <a:endParaRPr lang="en-US" sz="1200" b="1" baseline="0" dirty="0"/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err="1"/>
                        <a:t>Kab</a:t>
                      </a:r>
                      <a:r>
                        <a:rPr lang="en-US" sz="1200" b="1" baseline="0" dirty="0"/>
                        <a:t>. </a:t>
                      </a:r>
                      <a:r>
                        <a:rPr lang="en-US" sz="1200" b="1" baseline="0" dirty="0" err="1"/>
                        <a:t>Lingga</a:t>
                      </a:r>
                      <a:endParaRPr lang="en-US" sz="1200" b="1" baseline="0" dirty="0"/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err="1"/>
                        <a:t>Anambas</a:t>
                      </a:r>
                      <a:endParaRPr lang="en-US" sz="1200" b="1" dirty="0"/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BPN Kota </a:t>
                      </a:r>
                      <a:r>
                        <a:rPr lang="en-US" sz="1200" b="1" dirty="0" err="1"/>
                        <a:t>Batam</a:t>
                      </a:r>
                      <a:endParaRPr lang="en-US" sz="1200" b="1" dirty="0"/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DPMPTSP</a:t>
                      </a:r>
                      <a:r>
                        <a:rPr lang="en-US" sz="1200" b="1" baseline="0" dirty="0"/>
                        <a:t> Prov. </a:t>
                      </a:r>
                      <a:r>
                        <a:rPr lang="en-US" sz="1200" b="1" baseline="0" dirty="0" err="1"/>
                        <a:t>Kepri</a:t>
                      </a:r>
                      <a:endParaRPr lang="en-US" sz="1200" b="1" baseline="0" dirty="0"/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err="1"/>
                        <a:t>Imigrasi</a:t>
                      </a:r>
                      <a:r>
                        <a:rPr lang="en-US" sz="1200" b="1" baseline="0" dirty="0"/>
                        <a:t> </a:t>
                      </a:r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err="1"/>
                        <a:t>Notaris</a:t>
                      </a:r>
                      <a:endParaRPr lang="en-US" sz="1200" b="1" baseline="0" dirty="0"/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/>
                        <a:t>PPAT</a:t>
                      </a:r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err="1"/>
                        <a:t>Pajak</a:t>
                      </a:r>
                      <a:endParaRPr lang="en-US" sz="1200" b="1" baseline="0" dirty="0"/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/>
                        <a:t>SKCK</a:t>
                      </a:r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err="1"/>
                        <a:t>Kejaksaaan</a:t>
                      </a:r>
                      <a:endParaRPr lang="en-US" sz="1200" b="1" baseline="0" dirty="0"/>
                    </a:p>
                    <a:p>
                      <a:pPr marL="120650" marR="0" indent="-120650" algn="l" defTabSz="4560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 baseline="0" dirty="0" err="1"/>
                        <a:t>Kemenag</a:t>
                      </a:r>
                      <a:endParaRPr lang="en-US" sz="1200" b="1" baseline="0" dirty="0"/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LP Model C</a:t>
                      </a:r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KTA </a:t>
                      </a:r>
                      <a:r>
                        <a:rPr lang="en-US" sz="1200" b="1" dirty="0" err="1"/>
                        <a:t>Satpam</a:t>
                      </a:r>
                      <a:endParaRPr lang="en-US" sz="1200" b="1" dirty="0"/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err="1"/>
                        <a:t>Samsat</a:t>
                      </a:r>
                      <a:r>
                        <a:rPr lang="en-US" sz="1200" b="1" dirty="0"/>
                        <a:t> Mal</a:t>
                      </a:r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err="1"/>
                        <a:t>Perpanjangan</a:t>
                      </a:r>
                      <a:r>
                        <a:rPr lang="en-US" sz="1200" b="1" dirty="0"/>
                        <a:t> SIM</a:t>
                      </a:r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VVIP Room</a:t>
                      </a:r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err="1"/>
                        <a:t>Layanan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Mandiri</a:t>
                      </a:r>
                      <a:endParaRPr lang="en-US" sz="1200" b="1" baseline="0" dirty="0"/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/>
                        <a:t>IAI</a:t>
                      </a:r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/>
                        <a:t>Kadin</a:t>
                      </a:r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/>
                        <a:t>REI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CDAD15BA-E84A-4852-BAC8-5A8FAFD4133D}"/>
              </a:ext>
            </a:extLst>
          </p:cNvPr>
          <p:cNvGrpSpPr/>
          <p:nvPr/>
        </p:nvGrpSpPr>
        <p:grpSpPr>
          <a:xfrm>
            <a:off x="486101" y="184532"/>
            <a:ext cx="3828721" cy="543220"/>
            <a:chOff x="486101" y="277296"/>
            <a:chExt cx="3828721" cy="543220"/>
          </a:xfrm>
        </p:grpSpPr>
        <p:pic>
          <p:nvPicPr>
            <p:cNvPr id="12" name="Content Placeholder 6">
              <a:extLst>
                <a:ext uri="{FF2B5EF4-FFF2-40B4-BE49-F238E27FC236}">
                  <a16:creationId xmlns:a16="http://schemas.microsoft.com/office/drawing/2014/main" id="{F85B3D93-DD06-4B8B-B722-35B39E2E2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1" y="277296"/>
              <a:ext cx="396044" cy="54322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D49BC0-0F9D-4D14-9330-EB91DF008AE2}"/>
                </a:ext>
              </a:extLst>
            </p:cNvPr>
            <p:cNvSpPr txBox="1"/>
            <p:nvPr/>
          </p:nvSpPr>
          <p:spPr>
            <a:xfrm>
              <a:off x="956352" y="277296"/>
              <a:ext cx="3358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PEMERINTAH KOTA BATAM</a:t>
              </a:r>
            </a:p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en-AU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en-US" sz="1400" b="1" dirty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73791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30000" t="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129976-7D59-44D4-AF89-88F04A8B6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227" y="4475907"/>
            <a:ext cx="8533289" cy="150323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1C65CA-157E-4001-9BED-B1BFAC035287}"/>
              </a:ext>
            </a:extLst>
          </p:cNvPr>
          <p:cNvGrpSpPr/>
          <p:nvPr/>
        </p:nvGrpSpPr>
        <p:grpSpPr>
          <a:xfrm>
            <a:off x="372378" y="285081"/>
            <a:ext cx="3866628" cy="562178"/>
            <a:chOff x="-1390320" y="-1902856"/>
            <a:chExt cx="3866628" cy="562178"/>
          </a:xfrm>
        </p:grpSpPr>
        <p:pic>
          <p:nvPicPr>
            <p:cNvPr id="13" name="Content Placeholder 6">
              <a:extLst>
                <a:ext uri="{FF2B5EF4-FFF2-40B4-BE49-F238E27FC236}">
                  <a16:creationId xmlns:a16="http://schemas.microsoft.com/office/drawing/2014/main" id="{D7373B12-D562-4B23-BC13-F5F0557E2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90320" y="-1883898"/>
              <a:ext cx="396044" cy="54322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0F0C40-E192-4E4B-9BF1-BD1561C564FA}"/>
                </a:ext>
              </a:extLst>
            </p:cNvPr>
            <p:cNvSpPr txBox="1"/>
            <p:nvPr/>
          </p:nvSpPr>
          <p:spPr>
            <a:xfrm>
              <a:off x="-882162" y="-1902856"/>
              <a:ext cx="3358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PEMERINTAH KOTA BATAM</a:t>
              </a:r>
            </a:p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en-AU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en-US" sz="1400" b="1" dirty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147247" y="317251"/>
            <a:ext cx="6063350" cy="1526693"/>
            <a:chOff x="3460651" y="126391"/>
            <a:chExt cx="6064139" cy="1530590"/>
          </a:xfrm>
        </p:grpSpPr>
        <p:pic>
          <p:nvPicPr>
            <p:cNvPr id="57" name="Picture 56" descr="Related ima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651" y="126391"/>
              <a:ext cx="6064139" cy="153059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Rectangle 57"/>
            <p:cNvSpPr/>
            <p:nvPr/>
          </p:nvSpPr>
          <p:spPr>
            <a:xfrm>
              <a:off x="4558515" y="922287"/>
              <a:ext cx="3866465" cy="58626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d-ID" sz="3200" b="1" kern="120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Mal Pelayanan Publik</a:t>
              </a:r>
              <a:endParaRPr lang="en-US" sz="32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5294244" y="1476461"/>
              <a:ext cx="247495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Picture 59" descr="Image result for square 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688" y="1802347"/>
            <a:ext cx="1348663" cy="937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 descr="Image result for square 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04" y="1806987"/>
            <a:ext cx="1348663" cy="937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 descr="Image result for square 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51" y="2744285"/>
            <a:ext cx="1348663" cy="937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Image result for square 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16" y="4007860"/>
            <a:ext cx="1348663" cy="937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 descr="Image result for square 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16" y="5179850"/>
            <a:ext cx="1348663" cy="937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Image result for square 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03" y="5920702"/>
            <a:ext cx="1348663" cy="937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 descr="Image result for square 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621" y="5920702"/>
            <a:ext cx="1348663" cy="937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 descr="Image result for square 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706" y="5179851"/>
            <a:ext cx="1348663" cy="937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 descr="Image result for square 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706" y="4006535"/>
            <a:ext cx="1348663" cy="937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8" descr="Image result for square 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639" y="2753924"/>
            <a:ext cx="1348663" cy="937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4675893" y="1967808"/>
            <a:ext cx="1354204" cy="584683"/>
          </a:xfrm>
          <a:prstGeom prst="rect">
            <a:avLst/>
          </a:prstGeom>
          <a:noFill/>
        </p:spPr>
        <p:txBody>
          <a:bodyPr wrap="square" lIns="91349" tIns="45674" rIns="91349" bIns="45674" rtlCol="0">
            <a:spAutoFit/>
          </a:bodyPr>
          <a:lstStyle/>
          <a:p>
            <a:pPr algn="ctr"/>
            <a:r>
              <a:rPr lang="id-ID" sz="1600" kern="1200" dirty="0">
                <a:solidFill>
                  <a:srgbClr val="FF0000"/>
                </a:solidFill>
              </a:rPr>
              <a:t>PERIZINANAN USAHA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01146" y="2061935"/>
            <a:ext cx="1190907" cy="368392"/>
          </a:xfrm>
          <a:prstGeom prst="rect">
            <a:avLst/>
          </a:prstGeom>
          <a:noFill/>
        </p:spPr>
        <p:txBody>
          <a:bodyPr wrap="square" lIns="91349" tIns="45674" rIns="91349" bIns="45674" rtlCol="0">
            <a:spAutoFit/>
          </a:bodyPr>
          <a:lstStyle/>
          <a:p>
            <a:r>
              <a:rPr lang="id-ID" kern="1200" dirty="0">
                <a:solidFill>
                  <a:srgbClr val="FF0000"/>
                </a:solidFill>
              </a:rPr>
              <a:t>LAHAN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127369" y="2877009"/>
            <a:ext cx="1344285" cy="738571"/>
          </a:xfrm>
          <a:prstGeom prst="rect">
            <a:avLst/>
          </a:prstGeom>
          <a:noFill/>
        </p:spPr>
        <p:txBody>
          <a:bodyPr wrap="square" lIns="91349" tIns="45674" rIns="91349" bIns="45674" rtlCol="0">
            <a:spAutoFit/>
          </a:bodyPr>
          <a:lstStyle/>
          <a:p>
            <a:pPr algn="ctr"/>
            <a:r>
              <a:rPr lang="id-ID" sz="1400" kern="1200" dirty="0">
                <a:solidFill>
                  <a:srgbClr val="FF0000"/>
                </a:solidFill>
              </a:rPr>
              <a:t>KONSULTASI DAN PENGADUAN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081739" y="4325028"/>
            <a:ext cx="1458544" cy="338461"/>
          </a:xfrm>
          <a:prstGeom prst="rect">
            <a:avLst/>
          </a:prstGeom>
          <a:noFill/>
        </p:spPr>
        <p:txBody>
          <a:bodyPr wrap="square" lIns="91349" tIns="45674" rIns="91349" bIns="45674" rtlCol="0">
            <a:spAutoFit/>
          </a:bodyPr>
          <a:lstStyle/>
          <a:p>
            <a:pPr algn="ctr"/>
            <a:r>
              <a:rPr lang="id-ID" sz="1600" kern="1200" dirty="0">
                <a:solidFill>
                  <a:srgbClr val="FF0000"/>
                </a:solidFill>
              </a:rPr>
              <a:t>PERNIKAHAN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946823" y="2901633"/>
            <a:ext cx="1397376" cy="584683"/>
          </a:xfrm>
          <a:prstGeom prst="rect">
            <a:avLst/>
          </a:prstGeom>
          <a:noFill/>
        </p:spPr>
        <p:txBody>
          <a:bodyPr wrap="square" lIns="91349" tIns="45674" rIns="91349" bIns="45674" rtlCol="0">
            <a:spAutoFit/>
          </a:bodyPr>
          <a:lstStyle/>
          <a:p>
            <a:pPr algn="ctr"/>
            <a:r>
              <a:rPr lang="id-ID" sz="1600" dirty="0">
                <a:solidFill>
                  <a:srgbClr val="FF0000"/>
                </a:solidFill>
              </a:rPr>
              <a:t> EKSPOR DAN IMPOR</a:t>
            </a:r>
            <a:endParaRPr lang="id-ID" sz="1600" kern="1200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45597" y="4118909"/>
            <a:ext cx="1317744" cy="646238"/>
          </a:xfrm>
          <a:prstGeom prst="rect">
            <a:avLst/>
          </a:prstGeom>
          <a:noFill/>
        </p:spPr>
        <p:txBody>
          <a:bodyPr wrap="square" lIns="91349" tIns="45674" rIns="91349" bIns="45674" rtlCol="0">
            <a:spAutoFit/>
          </a:bodyPr>
          <a:lstStyle/>
          <a:p>
            <a:pPr algn="ctr"/>
            <a:r>
              <a:rPr lang="en-US" kern="1200" dirty="0">
                <a:solidFill>
                  <a:srgbClr val="FF0000"/>
                </a:solidFill>
              </a:rPr>
              <a:t>PASPOR DAN VISA</a:t>
            </a:r>
            <a:endParaRPr lang="id-ID" kern="1200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28769" y="5432930"/>
            <a:ext cx="1269786" cy="368392"/>
          </a:xfrm>
          <a:prstGeom prst="rect">
            <a:avLst/>
          </a:prstGeom>
          <a:noFill/>
        </p:spPr>
        <p:txBody>
          <a:bodyPr wrap="square" lIns="91349" tIns="45674" rIns="91349" bIns="45674" rtlCol="0">
            <a:spAutoFit/>
          </a:bodyPr>
          <a:lstStyle/>
          <a:p>
            <a:r>
              <a:rPr lang="id-ID" kern="1200" dirty="0">
                <a:solidFill>
                  <a:srgbClr val="FF0000"/>
                </a:solidFill>
              </a:rPr>
              <a:t>SIM/STNK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255756" y="6067008"/>
            <a:ext cx="1470555" cy="523127"/>
          </a:xfrm>
          <a:prstGeom prst="rect">
            <a:avLst/>
          </a:prstGeom>
          <a:noFill/>
        </p:spPr>
        <p:txBody>
          <a:bodyPr wrap="square" lIns="91349" tIns="45674" rIns="91349" bIns="45674" rtlCol="0">
            <a:spAutoFit/>
          </a:bodyPr>
          <a:lstStyle/>
          <a:p>
            <a:pPr algn="ctr"/>
            <a:r>
              <a:rPr lang="id-ID" sz="1400" dirty="0">
                <a:solidFill>
                  <a:srgbClr val="FF0000"/>
                </a:solidFill>
              </a:rPr>
              <a:t>BANGUNAN DAN LINGKUNGAN</a:t>
            </a:r>
            <a:endParaRPr lang="id-ID" sz="1400" kern="12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120875" y="5391792"/>
            <a:ext cx="1423380" cy="338461"/>
          </a:xfrm>
          <a:prstGeom prst="rect">
            <a:avLst/>
          </a:prstGeom>
          <a:noFill/>
        </p:spPr>
        <p:txBody>
          <a:bodyPr wrap="square" lIns="91349" tIns="45674" rIns="91349" bIns="45674" rtlCol="0">
            <a:spAutoFit/>
          </a:bodyPr>
          <a:lstStyle/>
          <a:p>
            <a:pPr algn="ctr"/>
            <a:r>
              <a:rPr lang="id-ID" sz="1600" kern="1200" dirty="0">
                <a:solidFill>
                  <a:srgbClr val="FF0000"/>
                </a:solidFill>
              </a:rPr>
              <a:t>PERBANKAN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622767" y="6201569"/>
            <a:ext cx="1410432" cy="338461"/>
          </a:xfrm>
          <a:prstGeom prst="rect">
            <a:avLst/>
          </a:prstGeom>
          <a:noFill/>
        </p:spPr>
        <p:txBody>
          <a:bodyPr wrap="square" lIns="91349" tIns="45674" rIns="91349" bIns="45674" rtlCol="0">
            <a:spAutoFit/>
          </a:bodyPr>
          <a:lstStyle/>
          <a:p>
            <a:pPr algn="ctr"/>
            <a:r>
              <a:rPr lang="id-ID" sz="1600" kern="1200" dirty="0">
                <a:solidFill>
                  <a:srgbClr val="FF0000"/>
                </a:solidFill>
              </a:rPr>
              <a:t>PERPAJAKAN</a:t>
            </a:r>
          </a:p>
        </p:txBody>
      </p:sp>
      <p:pic>
        <p:nvPicPr>
          <p:cNvPr id="80" name="Picture 79" descr="Image result for square 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812" y="3833584"/>
            <a:ext cx="1777590" cy="12353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5600139" y="3956648"/>
            <a:ext cx="1377137" cy="923237"/>
          </a:xfrm>
          <a:prstGeom prst="rect">
            <a:avLst/>
          </a:prstGeom>
          <a:noFill/>
        </p:spPr>
        <p:txBody>
          <a:bodyPr wrap="square" lIns="91349" tIns="45674" rIns="91349" bIns="45674" rtlCol="0">
            <a:spAutoFit/>
          </a:bodyPr>
          <a:lstStyle/>
          <a:p>
            <a:pPr algn="ctr"/>
            <a:r>
              <a:rPr lang="id-ID" kern="1200" dirty="0">
                <a:solidFill>
                  <a:srgbClr val="FF0000"/>
                </a:solidFill>
              </a:rPr>
              <a:t>MAL PELAYANAN PUBLIK</a:t>
            </a:r>
          </a:p>
        </p:txBody>
      </p:sp>
      <p:cxnSp>
        <p:nvCxnSpPr>
          <p:cNvPr id="82" name="Straight Connector 81"/>
          <p:cNvCxnSpPr>
            <a:stCxn id="64" idx="2"/>
          </p:cNvCxnSpPr>
          <p:nvPr/>
        </p:nvCxnSpPr>
        <p:spPr>
          <a:xfrm>
            <a:off x="5372935" y="2744284"/>
            <a:ext cx="569114" cy="1089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63" idx="2"/>
          </p:cNvCxnSpPr>
          <p:nvPr/>
        </p:nvCxnSpPr>
        <p:spPr>
          <a:xfrm flipH="1">
            <a:off x="6616381" y="2739646"/>
            <a:ext cx="414638" cy="1093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1" idx="1"/>
            <a:endCxn id="87" idx="3"/>
          </p:cNvCxnSpPr>
          <p:nvPr/>
        </p:nvCxnSpPr>
        <p:spPr>
          <a:xfrm flipH="1" flipV="1">
            <a:off x="7229401" y="4451281"/>
            <a:ext cx="771304" cy="23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69" idx="0"/>
          </p:cNvCxnSpPr>
          <p:nvPr/>
        </p:nvCxnSpPr>
        <p:spPr>
          <a:xfrm flipH="1" flipV="1">
            <a:off x="6701146" y="5032931"/>
            <a:ext cx="315807" cy="887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68" idx="0"/>
          </p:cNvCxnSpPr>
          <p:nvPr/>
        </p:nvCxnSpPr>
        <p:spPr>
          <a:xfrm flipV="1">
            <a:off x="5372934" y="4945158"/>
            <a:ext cx="594873" cy="975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67" idx="3"/>
          </p:cNvCxnSpPr>
          <p:nvPr/>
        </p:nvCxnSpPr>
        <p:spPr>
          <a:xfrm flipV="1">
            <a:off x="4467479" y="4870968"/>
            <a:ext cx="983752" cy="777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66" idx="3"/>
            <a:endCxn id="87" idx="1"/>
          </p:cNvCxnSpPr>
          <p:nvPr/>
        </p:nvCxnSpPr>
        <p:spPr>
          <a:xfrm flipV="1">
            <a:off x="4467479" y="4451281"/>
            <a:ext cx="984333" cy="25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cxnSpLocks/>
          </p:cNvCxnSpPr>
          <p:nvPr/>
        </p:nvCxnSpPr>
        <p:spPr>
          <a:xfrm>
            <a:off x="4432701" y="3276036"/>
            <a:ext cx="1033526" cy="583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7185764" y="3090129"/>
            <a:ext cx="850626" cy="914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64507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83077BD-9794-4890-AC91-A00E17C10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23" y="4475907"/>
            <a:ext cx="8533289" cy="150323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   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A760A6C1-1A30-4A69-81E8-3C5830B06894}"/>
              </a:ext>
            </a:extLst>
          </p:cNvPr>
          <p:cNvGrpSpPr/>
          <p:nvPr/>
        </p:nvGrpSpPr>
        <p:grpSpPr>
          <a:xfrm>
            <a:off x="5994818" y="486366"/>
            <a:ext cx="6030010" cy="779973"/>
            <a:chOff x="5924906" y="192024"/>
            <a:chExt cx="6030010" cy="779973"/>
          </a:xfrm>
        </p:grpSpPr>
        <p:sp>
          <p:nvSpPr>
            <p:cNvPr id="8" name="Snip Diagonal Corner Rectangle 4">
              <a:extLst>
                <a:ext uri="{FF2B5EF4-FFF2-40B4-BE49-F238E27FC236}">
                  <a16:creationId xmlns:a16="http://schemas.microsoft.com/office/drawing/2014/main" id="{319F63E4-B4D4-43F9-8D16-927DA0E28B1F}"/>
                </a:ext>
              </a:extLst>
            </p:cNvPr>
            <p:cNvSpPr/>
            <p:nvPr/>
          </p:nvSpPr>
          <p:spPr>
            <a:xfrm>
              <a:off x="6192175" y="192024"/>
              <a:ext cx="5762741" cy="779973"/>
            </a:xfrm>
            <a:prstGeom prst="snip2DiagRect">
              <a:avLst/>
            </a:prstGeom>
            <a:solidFill>
              <a:srgbClr val="13B6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49" tIns="45674" rIns="91349" bIns="45674" rtlCol="0" anchor="ctr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3CD248-7D47-4B9A-990A-DE93B1FE7A6E}"/>
                </a:ext>
              </a:extLst>
            </p:cNvPr>
            <p:cNvSpPr txBox="1"/>
            <p:nvPr/>
          </p:nvSpPr>
          <p:spPr>
            <a:xfrm>
              <a:off x="5924906" y="251917"/>
              <a:ext cx="6030010" cy="707793"/>
            </a:xfrm>
            <a:prstGeom prst="rect">
              <a:avLst/>
            </a:prstGeom>
            <a:noFill/>
          </p:spPr>
          <p:txBody>
            <a:bodyPr wrap="square" lIns="91349" tIns="45674" rIns="91349" bIns="45674" rtlCol="0">
              <a:spAutoFit/>
            </a:bodyPr>
            <a:lstStyle/>
            <a:p>
              <a:pPr algn="ctr"/>
              <a:r>
                <a:rPr lang="en-AU" sz="2000" dirty="0">
                  <a:solidFill>
                    <a:schemeClr val="bg1">
                      <a:lumMod val="95000"/>
                    </a:schemeClr>
                  </a:solidFill>
                </a:rPr>
                <a:t>LAYANAN PENGADUAN PEMERINTAH </a:t>
              </a:r>
            </a:p>
            <a:p>
              <a:pPr algn="ctr"/>
              <a:r>
                <a:rPr lang="en-AU" sz="2000" dirty="0">
                  <a:solidFill>
                    <a:schemeClr val="bg1">
                      <a:lumMod val="95000"/>
                    </a:schemeClr>
                  </a:solidFill>
                </a:rPr>
                <a:t>KOTA BATAM</a:t>
              </a:r>
              <a:endParaRPr lang="en-US" sz="2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4490FEF-7F81-492E-A051-1BFA19C037B6}"/>
              </a:ext>
            </a:extLst>
          </p:cNvPr>
          <p:cNvSpPr txBox="1"/>
          <p:nvPr/>
        </p:nvSpPr>
        <p:spPr>
          <a:xfrm>
            <a:off x="732335" y="2088495"/>
            <a:ext cx="10971372" cy="4037818"/>
          </a:xfrm>
          <a:prstGeom prst="rect">
            <a:avLst/>
          </a:prstGeom>
        </p:spPr>
        <p:txBody>
          <a:bodyPr vert="horz" lIns="91349" tIns="45674" rIns="91349" bIns="4567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id-ID" alt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endParaRPr lang="id-ID" alt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endParaRPr lang="id-ID" alt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C79182A9-ADB7-4BB0-A2F2-A19087AD7B2E}"/>
              </a:ext>
            </a:extLst>
          </p:cNvPr>
          <p:cNvGrpSpPr/>
          <p:nvPr/>
        </p:nvGrpSpPr>
        <p:grpSpPr>
          <a:xfrm>
            <a:off x="684123" y="1925937"/>
            <a:ext cx="10311715" cy="4287102"/>
            <a:chOff x="658602" y="1407702"/>
            <a:chExt cx="10311715" cy="4287102"/>
          </a:xfrm>
        </p:grpSpPr>
        <p:grpSp>
          <p:nvGrpSpPr>
            <p:cNvPr id="4" name="Group 11">
              <a:extLst>
                <a:ext uri="{FF2B5EF4-FFF2-40B4-BE49-F238E27FC236}">
                  <a16:creationId xmlns:a16="http://schemas.microsoft.com/office/drawing/2014/main" id="{7C3E30DB-5E50-4BA0-B593-A70085BDF1B6}"/>
                </a:ext>
              </a:extLst>
            </p:cNvPr>
            <p:cNvGrpSpPr/>
            <p:nvPr/>
          </p:nvGrpSpPr>
          <p:grpSpPr>
            <a:xfrm>
              <a:off x="2349837" y="1407702"/>
              <a:ext cx="8595630" cy="4287102"/>
              <a:chOff x="2349837" y="1407702"/>
              <a:chExt cx="8595630" cy="4287102"/>
            </a:xfrm>
          </p:grpSpPr>
          <p:sp>
            <p:nvSpPr>
              <p:cNvPr id="13" name="Shape 12">
                <a:extLst>
                  <a:ext uri="{FF2B5EF4-FFF2-40B4-BE49-F238E27FC236}">
                    <a16:creationId xmlns:a16="http://schemas.microsoft.com/office/drawing/2014/main" id="{AFF0ECED-F62A-4C9C-BDE6-D65353D93B49}"/>
                  </a:ext>
                </a:extLst>
              </p:cNvPr>
              <p:cNvSpPr/>
              <p:nvPr/>
            </p:nvSpPr>
            <p:spPr>
              <a:xfrm>
                <a:off x="2537416" y="2959650"/>
                <a:ext cx="3268530" cy="2735154"/>
              </a:xfrm>
              <a:prstGeom prst="leftCircularArrow">
                <a:avLst>
                  <a:gd name="adj1" fmla="val 1838"/>
                  <a:gd name="adj2" fmla="val 219420"/>
                  <a:gd name="adj3" fmla="val 396456"/>
                  <a:gd name="adj4" fmla="val 7790186"/>
                  <a:gd name="adj5" fmla="val 2145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2714E6B0-CD48-467E-B79A-8941CC3F007A}"/>
                  </a:ext>
                </a:extLst>
              </p:cNvPr>
              <p:cNvSpPr/>
              <p:nvPr/>
            </p:nvSpPr>
            <p:spPr>
              <a:xfrm>
                <a:off x="2349837" y="4285570"/>
                <a:ext cx="2014516" cy="801106"/>
              </a:xfrm>
              <a:custGeom>
                <a:avLst/>
                <a:gdLst>
                  <a:gd name="connsiteX0" fmla="*/ 0 w 2014516"/>
                  <a:gd name="connsiteY0" fmla="*/ 80111 h 801106"/>
                  <a:gd name="connsiteX1" fmla="*/ 80111 w 2014516"/>
                  <a:gd name="connsiteY1" fmla="*/ 0 h 801106"/>
                  <a:gd name="connsiteX2" fmla="*/ 1934405 w 2014516"/>
                  <a:gd name="connsiteY2" fmla="*/ 0 h 801106"/>
                  <a:gd name="connsiteX3" fmla="*/ 2014516 w 2014516"/>
                  <a:gd name="connsiteY3" fmla="*/ 80111 h 801106"/>
                  <a:gd name="connsiteX4" fmla="*/ 2014516 w 2014516"/>
                  <a:gd name="connsiteY4" fmla="*/ 720995 h 801106"/>
                  <a:gd name="connsiteX5" fmla="*/ 1934405 w 2014516"/>
                  <a:gd name="connsiteY5" fmla="*/ 801106 h 801106"/>
                  <a:gd name="connsiteX6" fmla="*/ 80111 w 2014516"/>
                  <a:gd name="connsiteY6" fmla="*/ 801106 h 801106"/>
                  <a:gd name="connsiteX7" fmla="*/ 0 w 2014516"/>
                  <a:gd name="connsiteY7" fmla="*/ 720995 h 801106"/>
                  <a:gd name="connsiteX8" fmla="*/ 0 w 2014516"/>
                  <a:gd name="connsiteY8" fmla="*/ 80111 h 801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4516" h="801106">
                    <a:moveTo>
                      <a:pt x="0" y="80111"/>
                    </a:moveTo>
                    <a:cubicBezTo>
                      <a:pt x="0" y="35867"/>
                      <a:pt x="35867" y="0"/>
                      <a:pt x="80111" y="0"/>
                    </a:cubicBezTo>
                    <a:lnTo>
                      <a:pt x="1934405" y="0"/>
                    </a:lnTo>
                    <a:cubicBezTo>
                      <a:pt x="1978649" y="0"/>
                      <a:pt x="2014516" y="35867"/>
                      <a:pt x="2014516" y="80111"/>
                    </a:cubicBezTo>
                    <a:lnTo>
                      <a:pt x="2014516" y="720995"/>
                    </a:lnTo>
                    <a:cubicBezTo>
                      <a:pt x="2014516" y="765239"/>
                      <a:pt x="1978649" y="801106"/>
                      <a:pt x="1934405" y="801106"/>
                    </a:cubicBezTo>
                    <a:lnTo>
                      <a:pt x="80111" y="801106"/>
                    </a:lnTo>
                    <a:cubicBezTo>
                      <a:pt x="35867" y="801106"/>
                      <a:pt x="0" y="765239"/>
                      <a:pt x="0" y="720995"/>
                    </a:cubicBezTo>
                    <a:lnTo>
                      <a:pt x="0" y="8011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8229" tIns="39974" rIns="48229" bIns="39974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sz="1300" kern="1200" dirty="0"/>
                  <a:t>PENGADUAN ONLINE</a:t>
                </a:r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3B490D80-4B8D-49D6-A7F4-113047121FF8}"/>
                  </a:ext>
                </a:extLst>
              </p:cNvPr>
              <p:cNvSpPr/>
              <p:nvPr/>
            </p:nvSpPr>
            <p:spPr>
              <a:xfrm>
                <a:off x="4836132" y="2485643"/>
                <a:ext cx="2266331" cy="1869249"/>
              </a:xfrm>
              <a:custGeom>
                <a:avLst/>
                <a:gdLst>
                  <a:gd name="connsiteX0" fmla="*/ 0 w 2266331"/>
                  <a:gd name="connsiteY0" fmla="*/ 186925 h 1869249"/>
                  <a:gd name="connsiteX1" fmla="*/ 186925 w 2266331"/>
                  <a:gd name="connsiteY1" fmla="*/ 0 h 1869249"/>
                  <a:gd name="connsiteX2" fmla="*/ 2079406 w 2266331"/>
                  <a:gd name="connsiteY2" fmla="*/ 0 h 1869249"/>
                  <a:gd name="connsiteX3" fmla="*/ 2266331 w 2266331"/>
                  <a:gd name="connsiteY3" fmla="*/ 186925 h 1869249"/>
                  <a:gd name="connsiteX4" fmla="*/ 2266331 w 2266331"/>
                  <a:gd name="connsiteY4" fmla="*/ 1682324 h 1869249"/>
                  <a:gd name="connsiteX5" fmla="*/ 2079406 w 2266331"/>
                  <a:gd name="connsiteY5" fmla="*/ 1869249 h 1869249"/>
                  <a:gd name="connsiteX6" fmla="*/ 186925 w 2266331"/>
                  <a:gd name="connsiteY6" fmla="*/ 1869249 h 1869249"/>
                  <a:gd name="connsiteX7" fmla="*/ 0 w 2266331"/>
                  <a:gd name="connsiteY7" fmla="*/ 1682324 h 1869249"/>
                  <a:gd name="connsiteX8" fmla="*/ 0 w 2266331"/>
                  <a:gd name="connsiteY8" fmla="*/ 186925 h 1869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6331" h="1869249">
                    <a:moveTo>
                      <a:pt x="0" y="186925"/>
                    </a:moveTo>
                    <a:cubicBezTo>
                      <a:pt x="0" y="83689"/>
                      <a:pt x="83689" y="0"/>
                      <a:pt x="186925" y="0"/>
                    </a:cubicBezTo>
                    <a:lnTo>
                      <a:pt x="2079406" y="0"/>
                    </a:lnTo>
                    <a:cubicBezTo>
                      <a:pt x="2182642" y="0"/>
                      <a:pt x="2266331" y="83689"/>
                      <a:pt x="2266331" y="186925"/>
                    </a:cubicBezTo>
                    <a:lnTo>
                      <a:pt x="2266331" y="1682324"/>
                    </a:lnTo>
                    <a:cubicBezTo>
                      <a:pt x="2266331" y="1785560"/>
                      <a:pt x="2182642" y="1869249"/>
                      <a:pt x="2079406" y="1869249"/>
                    </a:cubicBezTo>
                    <a:lnTo>
                      <a:pt x="186925" y="1869249"/>
                    </a:lnTo>
                    <a:cubicBezTo>
                      <a:pt x="83689" y="1869249"/>
                      <a:pt x="0" y="1785560"/>
                      <a:pt x="0" y="1682324"/>
                    </a:cubicBezTo>
                    <a:lnTo>
                      <a:pt x="0" y="186925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6832" tIns="487386" rIns="86832" bIns="86831" numCol="1" spcCol="1270" anchor="t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AU" sz="1600" b="1" kern="1200" dirty="0"/>
                  <a:t>Call Centre : 112</a:t>
                </a: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AU" sz="1600" b="1" kern="1200" dirty="0"/>
                  <a:t>WA	: 0852 7460 6665</a:t>
                </a:r>
              </a:p>
            </p:txBody>
          </p:sp>
          <p:sp>
            <p:nvSpPr>
              <p:cNvPr id="16" name="Circular Arrow 10">
                <a:extLst>
                  <a:ext uri="{FF2B5EF4-FFF2-40B4-BE49-F238E27FC236}">
                    <a16:creationId xmlns:a16="http://schemas.microsoft.com/office/drawing/2014/main" id="{B6547CDC-E860-4CCB-A689-A89FB24171DB}"/>
                  </a:ext>
                </a:extLst>
              </p:cNvPr>
              <p:cNvSpPr/>
              <p:nvPr/>
            </p:nvSpPr>
            <p:spPr>
              <a:xfrm>
                <a:off x="6131560" y="1407702"/>
                <a:ext cx="2646225" cy="2646225"/>
              </a:xfrm>
              <a:prstGeom prst="circularArrow">
                <a:avLst>
                  <a:gd name="adj1" fmla="val 2271"/>
                  <a:gd name="adj2" fmla="val 273716"/>
                  <a:gd name="adj3" fmla="val 19473308"/>
                  <a:gd name="adj4" fmla="val 12498046"/>
                  <a:gd name="adj5" fmla="val 2649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727001"/>
                  <a:satOff val="-32172"/>
                  <a:lumOff val="4118"/>
                  <a:alphaOff val="0"/>
                </a:schemeClr>
              </a:fillRef>
              <a:effectRef idx="0">
                <a:schemeClr val="accent2">
                  <a:hueOff val="727001"/>
                  <a:satOff val="-32172"/>
                  <a:lumOff val="411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E0B01A29-781E-4E95-B5DE-976794C8A922}"/>
                  </a:ext>
                </a:extLst>
              </p:cNvPr>
              <p:cNvSpPr/>
              <p:nvPr/>
            </p:nvSpPr>
            <p:spPr>
              <a:xfrm>
                <a:off x="5339762" y="2134386"/>
                <a:ext cx="2014516" cy="702514"/>
              </a:xfrm>
              <a:custGeom>
                <a:avLst/>
                <a:gdLst>
                  <a:gd name="connsiteX0" fmla="*/ 0 w 2014516"/>
                  <a:gd name="connsiteY0" fmla="*/ 70251 h 702514"/>
                  <a:gd name="connsiteX1" fmla="*/ 70251 w 2014516"/>
                  <a:gd name="connsiteY1" fmla="*/ 0 h 702514"/>
                  <a:gd name="connsiteX2" fmla="*/ 1944265 w 2014516"/>
                  <a:gd name="connsiteY2" fmla="*/ 0 h 702514"/>
                  <a:gd name="connsiteX3" fmla="*/ 2014516 w 2014516"/>
                  <a:gd name="connsiteY3" fmla="*/ 70251 h 702514"/>
                  <a:gd name="connsiteX4" fmla="*/ 2014516 w 2014516"/>
                  <a:gd name="connsiteY4" fmla="*/ 632263 h 702514"/>
                  <a:gd name="connsiteX5" fmla="*/ 1944265 w 2014516"/>
                  <a:gd name="connsiteY5" fmla="*/ 702514 h 702514"/>
                  <a:gd name="connsiteX6" fmla="*/ 70251 w 2014516"/>
                  <a:gd name="connsiteY6" fmla="*/ 702514 h 702514"/>
                  <a:gd name="connsiteX7" fmla="*/ 0 w 2014516"/>
                  <a:gd name="connsiteY7" fmla="*/ 632263 h 702514"/>
                  <a:gd name="connsiteX8" fmla="*/ 0 w 2014516"/>
                  <a:gd name="connsiteY8" fmla="*/ 70251 h 70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4516" h="702514">
                    <a:moveTo>
                      <a:pt x="0" y="70251"/>
                    </a:moveTo>
                    <a:cubicBezTo>
                      <a:pt x="0" y="31452"/>
                      <a:pt x="31452" y="0"/>
                      <a:pt x="70251" y="0"/>
                    </a:cubicBezTo>
                    <a:lnTo>
                      <a:pt x="1944265" y="0"/>
                    </a:lnTo>
                    <a:cubicBezTo>
                      <a:pt x="1983064" y="0"/>
                      <a:pt x="2014516" y="31452"/>
                      <a:pt x="2014516" y="70251"/>
                    </a:cubicBezTo>
                    <a:lnTo>
                      <a:pt x="2014516" y="632263"/>
                    </a:lnTo>
                    <a:cubicBezTo>
                      <a:pt x="2014516" y="671062"/>
                      <a:pt x="1983064" y="702514"/>
                      <a:pt x="1944265" y="702514"/>
                    </a:cubicBezTo>
                    <a:lnTo>
                      <a:pt x="70251" y="702514"/>
                    </a:lnTo>
                    <a:cubicBezTo>
                      <a:pt x="31452" y="702514"/>
                      <a:pt x="0" y="671062"/>
                      <a:pt x="0" y="632263"/>
                    </a:cubicBezTo>
                    <a:lnTo>
                      <a:pt x="0" y="7025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363501"/>
                  <a:satOff val="-16086"/>
                  <a:lumOff val="2059"/>
                  <a:alphaOff val="0"/>
                </a:schemeClr>
              </a:fillRef>
              <a:effectRef idx="0">
                <a:schemeClr val="accent2">
                  <a:hueOff val="363501"/>
                  <a:satOff val="-16086"/>
                  <a:lumOff val="205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5341" tIns="37086" rIns="45341" bIns="37086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sz="1300" kern="1200" dirty="0"/>
                  <a:t>PENGADUAN VIA</a:t>
                </a: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sz="1300" kern="1200" dirty="0"/>
                  <a:t> CALL CENTRE DAN WHATSAPP </a:t>
                </a:r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88F80AE3-1675-4069-A37F-30F9CA40DA0A}"/>
                  </a:ext>
                </a:extLst>
              </p:cNvPr>
              <p:cNvSpPr/>
              <p:nvPr/>
            </p:nvSpPr>
            <p:spPr>
              <a:xfrm>
                <a:off x="8930951" y="4354892"/>
                <a:ext cx="2014516" cy="801106"/>
              </a:xfrm>
              <a:custGeom>
                <a:avLst/>
                <a:gdLst>
                  <a:gd name="connsiteX0" fmla="*/ 0 w 2014516"/>
                  <a:gd name="connsiteY0" fmla="*/ 80111 h 801106"/>
                  <a:gd name="connsiteX1" fmla="*/ 80111 w 2014516"/>
                  <a:gd name="connsiteY1" fmla="*/ 0 h 801106"/>
                  <a:gd name="connsiteX2" fmla="*/ 1934405 w 2014516"/>
                  <a:gd name="connsiteY2" fmla="*/ 0 h 801106"/>
                  <a:gd name="connsiteX3" fmla="*/ 2014516 w 2014516"/>
                  <a:gd name="connsiteY3" fmla="*/ 80111 h 801106"/>
                  <a:gd name="connsiteX4" fmla="*/ 2014516 w 2014516"/>
                  <a:gd name="connsiteY4" fmla="*/ 720995 h 801106"/>
                  <a:gd name="connsiteX5" fmla="*/ 1934405 w 2014516"/>
                  <a:gd name="connsiteY5" fmla="*/ 801106 h 801106"/>
                  <a:gd name="connsiteX6" fmla="*/ 80111 w 2014516"/>
                  <a:gd name="connsiteY6" fmla="*/ 801106 h 801106"/>
                  <a:gd name="connsiteX7" fmla="*/ 0 w 2014516"/>
                  <a:gd name="connsiteY7" fmla="*/ 720995 h 801106"/>
                  <a:gd name="connsiteX8" fmla="*/ 0 w 2014516"/>
                  <a:gd name="connsiteY8" fmla="*/ 80111 h 801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4516" h="801106">
                    <a:moveTo>
                      <a:pt x="0" y="80111"/>
                    </a:moveTo>
                    <a:cubicBezTo>
                      <a:pt x="0" y="35867"/>
                      <a:pt x="35867" y="0"/>
                      <a:pt x="80111" y="0"/>
                    </a:cubicBezTo>
                    <a:lnTo>
                      <a:pt x="1934405" y="0"/>
                    </a:lnTo>
                    <a:cubicBezTo>
                      <a:pt x="1978649" y="0"/>
                      <a:pt x="2014516" y="35867"/>
                      <a:pt x="2014516" y="80111"/>
                    </a:cubicBezTo>
                    <a:lnTo>
                      <a:pt x="2014516" y="720995"/>
                    </a:lnTo>
                    <a:cubicBezTo>
                      <a:pt x="2014516" y="765239"/>
                      <a:pt x="1978649" y="801106"/>
                      <a:pt x="1934405" y="801106"/>
                    </a:cubicBezTo>
                    <a:lnTo>
                      <a:pt x="80111" y="801106"/>
                    </a:lnTo>
                    <a:cubicBezTo>
                      <a:pt x="35867" y="801106"/>
                      <a:pt x="0" y="765239"/>
                      <a:pt x="0" y="720995"/>
                    </a:cubicBezTo>
                    <a:lnTo>
                      <a:pt x="0" y="8011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727001"/>
                  <a:satOff val="-32172"/>
                  <a:lumOff val="4118"/>
                  <a:alphaOff val="0"/>
                </a:schemeClr>
              </a:fillRef>
              <a:effectRef idx="0">
                <a:schemeClr val="accent2">
                  <a:hueOff val="727001"/>
                  <a:satOff val="-32172"/>
                  <a:lumOff val="411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8229" tIns="39974" rIns="48229" bIns="39974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sz="1300" kern="1200" dirty="0"/>
                  <a:t>PENGADUAN LANGSUNG</a:t>
                </a:r>
              </a:p>
            </p:txBody>
          </p:sp>
        </p:grpSp>
        <p:pic>
          <p:nvPicPr>
            <p:cNvPr id="21" name="Content Placeholder 3">
              <a:extLst>
                <a:ext uri="{FF2B5EF4-FFF2-40B4-BE49-F238E27FC236}">
                  <a16:creationId xmlns:a16="http://schemas.microsoft.com/office/drawing/2014/main" id="{336F6252-CF31-4FC2-BCA5-D2E12C356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602" y="2227867"/>
              <a:ext cx="3962952" cy="2127026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09D35D6-4C5C-4D0B-BC5D-49585EBE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6093" y="2389192"/>
              <a:ext cx="3364224" cy="2052117"/>
            </a:xfrm>
            <a:prstGeom prst="rect">
              <a:avLst/>
            </a:prstGeom>
          </p:spPr>
        </p:pic>
      </p:grpSp>
      <p:grpSp>
        <p:nvGrpSpPr>
          <p:cNvPr id="6" name="Group 22">
            <a:extLst>
              <a:ext uri="{FF2B5EF4-FFF2-40B4-BE49-F238E27FC236}">
                <a16:creationId xmlns:a16="http://schemas.microsoft.com/office/drawing/2014/main" id="{C7818672-1855-4689-8540-597E8F9BDB57}"/>
              </a:ext>
            </a:extLst>
          </p:cNvPr>
          <p:cNvGrpSpPr/>
          <p:nvPr/>
        </p:nvGrpSpPr>
        <p:grpSpPr>
          <a:xfrm>
            <a:off x="486101" y="277296"/>
            <a:ext cx="3828721" cy="543220"/>
            <a:chOff x="486101" y="277296"/>
            <a:chExt cx="3828721" cy="543220"/>
          </a:xfrm>
        </p:grpSpPr>
        <p:pic>
          <p:nvPicPr>
            <p:cNvPr id="24" name="Content Placeholder 6">
              <a:extLst>
                <a:ext uri="{FF2B5EF4-FFF2-40B4-BE49-F238E27FC236}">
                  <a16:creationId xmlns:a16="http://schemas.microsoft.com/office/drawing/2014/main" id="{CB882D17-15E6-41D6-9A9F-5655ADF0F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1" y="277296"/>
              <a:ext cx="396044" cy="54322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AF920D-20F0-4912-AB5E-FEF49A486FAE}"/>
                </a:ext>
              </a:extLst>
            </p:cNvPr>
            <p:cNvSpPr txBox="1"/>
            <p:nvPr/>
          </p:nvSpPr>
          <p:spPr>
            <a:xfrm>
              <a:off x="956352" y="277296"/>
              <a:ext cx="3358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PEMERINTAH KOTA BATAM</a:t>
              </a:r>
            </a:p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en-AU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en-US" sz="1400" b="1" dirty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5FEA1B1-B68F-47DA-AA67-9FE36AB7A3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-807" r="33043" b="34141"/>
          <a:stretch/>
        </p:blipFill>
        <p:spPr>
          <a:xfrm>
            <a:off x="1576572" y="1335066"/>
            <a:ext cx="1868136" cy="141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71285"/>
      </p:ext>
    </p:extLst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30000" t="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8D9A4E-7D1D-4C51-A103-2EA9B22E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23" y="4475907"/>
            <a:ext cx="8533289" cy="1503230"/>
          </a:xfrm>
        </p:spPr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B0ECBB-19CC-4E88-9161-3667F6B5C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123" y="684054"/>
            <a:ext cx="8533289" cy="3606062"/>
          </a:xfrm>
        </p:spPr>
        <p:txBody>
          <a:bodyPr/>
          <a:lstStyle/>
          <a:p>
            <a:pPr>
              <a:buNone/>
            </a:pPr>
            <a:r>
              <a:rPr lang="en-US" dirty="0"/>
              <a:t>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13F271-B948-4F07-927B-7519B3D3AA34}"/>
              </a:ext>
            </a:extLst>
          </p:cNvPr>
          <p:cNvSpPr/>
          <p:nvPr/>
        </p:nvSpPr>
        <p:spPr>
          <a:xfrm>
            <a:off x="3008883" y="631990"/>
            <a:ext cx="7577981" cy="707793"/>
          </a:xfrm>
          <a:prstGeom prst="rect">
            <a:avLst/>
          </a:prstGeom>
          <a:noFill/>
        </p:spPr>
        <p:txBody>
          <a:bodyPr wrap="none" lIns="91349" tIns="45674" rIns="91349" bIns="45674">
            <a:spAutoFit/>
          </a:bodyPr>
          <a:lstStyle/>
          <a:p>
            <a:pPr algn="ctr"/>
            <a:r>
              <a:rPr lang="en-AU" sz="4000" b="1" dirty="0">
                <a:ln w="22225">
                  <a:solidFill>
                    <a:schemeClr val="accent1"/>
                  </a:solidFill>
                  <a:prstDash val="solid"/>
                </a:ln>
              </a:rPr>
              <a:t>FASILITAS MAL PELAYANAN PUBLIK</a:t>
            </a:r>
            <a:endParaRPr lang="id-ID" sz="4000" b="1" dirty="0">
              <a:ln w="22225">
                <a:solidFill>
                  <a:schemeClr val="accent1"/>
                </a:solidFill>
                <a:prstDash val="solid"/>
              </a:ln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3D778C-3308-499C-8F27-F473CD97C315}"/>
              </a:ext>
            </a:extLst>
          </p:cNvPr>
          <p:cNvGrpSpPr/>
          <p:nvPr/>
        </p:nvGrpSpPr>
        <p:grpSpPr>
          <a:xfrm>
            <a:off x="486101" y="277296"/>
            <a:ext cx="3828721" cy="543220"/>
            <a:chOff x="486101" y="277296"/>
            <a:chExt cx="3828721" cy="543220"/>
          </a:xfrm>
        </p:grpSpPr>
        <p:pic>
          <p:nvPicPr>
            <p:cNvPr id="14" name="Content Placeholder 6">
              <a:extLst>
                <a:ext uri="{FF2B5EF4-FFF2-40B4-BE49-F238E27FC236}">
                  <a16:creationId xmlns:a16="http://schemas.microsoft.com/office/drawing/2014/main" id="{83582F3B-E4BF-40CE-8AC0-68FDBD7A5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1" y="277296"/>
              <a:ext cx="396044" cy="54322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E89140-C0C2-460F-AEF6-50888B96759F}"/>
                </a:ext>
              </a:extLst>
            </p:cNvPr>
            <p:cNvSpPr txBox="1"/>
            <p:nvPr/>
          </p:nvSpPr>
          <p:spPr>
            <a:xfrm>
              <a:off x="956352" y="277296"/>
              <a:ext cx="3358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PEMERINTAH KOTA BATAM</a:t>
              </a:r>
            </a:p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en-AU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en-US" sz="1400" b="1" dirty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" name="Picture 1" descr="FO1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74" y="1440796"/>
            <a:ext cx="3434775" cy="1706206"/>
          </a:xfrm>
          <a:prstGeom prst="rect">
            <a:avLst/>
          </a:prstGeom>
        </p:spPr>
      </p:pic>
      <p:pic>
        <p:nvPicPr>
          <p:cNvPr id="5" name="Picture 4" descr="im2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04" y="1421838"/>
            <a:ext cx="3127370" cy="1725164"/>
          </a:xfrm>
          <a:prstGeom prst="rect">
            <a:avLst/>
          </a:prstGeom>
        </p:spPr>
      </p:pic>
      <p:pic>
        <p:nvPicPr>
          <p:cNvPr id="11" name="Picture 10" descr="INFORMASI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810" y="1421839"/>
            <a:ext cx="2971000" cy="1744121"/>
          </a:xfrm>
          <a:prstGeom prst="rect">
            <a:avLst/>
          </a:prstGeom>
        </p:spPr>
      </p:pic>
      <p:pic>
        <p:nvPicPr>
          <p:cNvPr id="12" name="Picture 11" descr="LAKTASI2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1" y="3203876"/>
            <a:ext cx="3430629" cy="1554543"/>
          </a:xfrm>
          <a:prstGeom prst="rect">
            <a:avLst/>
          </a:prstGeom>
        </p:spPr>
      </p:pic>
      <p:pic>
        <p:nvPicPr>
          <p:cNvPr id="18" name="Picture 17" descr="PERPUS1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593" y="3184918"/>
            <a:ext cx="3885519" cy="159245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61332" y="3488243"/>
            <a:ext cx="303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/>
                <a:cs typeface="Arial Black"/>
              </a:rPr>
              <a:t>&lt;&lt;&lt; RUANG LAKTASI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6992" y="4133547"/>
            <a:ext cx="303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/>
                <a:cs typeface="Arial Black"/>
              </a:rPr>
              <a:t>PERPUSTAKAAN &gt;&gt;&gt;&gt;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31271" y="1687986"/>
            <a:ext cx="30326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 Black"/>
                <a:cs typeface="Arial Black"/>
              </a:rPr>
              <a:t>&lt;&lt;COUNTER </a:t>
            </a:r>
          </a:p>
          <a:p>
            <a:r>
              <a:rPr lang="en-US" sz="1600" dirty="0">
                <a:solidFill>
                  <a:srgbClr val="FF0000"/>
                </a:solidFill>
                <a:latin typeface="Arial Black"/>
                <a:cs typeface="Arial Black"/>
              </a:rPr>
              <a:t>    PELAYANAN</a:t>
            </a:r>
          </a:p>
        </p:txBody>
      </p:sp>
      <p:pic>
        <p:nvPicPr>
          <p:cNvPr id="22" name="Picture 21" descr="20180205_151720_resized.jpg">
            <a:extLst>
              <a:ext uri="{FF2B5EF4-FFF2-40B4-BE49-F238E27FC236}">
                <a16:creationId xmlns:a16="http://schemas.microsoft.com/office/drawing/2014/main" id="{9EFABEF7-4B2E-4C14-A063-E2E21354E55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39755" y="4834249"/>
            <a:ext cx="3111747" cy="178691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64767" y="5025303"/>
            <a:ext cx="303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 Black"/>
                <a:cs typeface="Arial Black"/>
              </a:rPr>
              <a:t>LAYANAN MANDIRI &gt;&gt;&gt;&gt;</a:t>
            </a:r>
          </a:p>
        </p:txBody>
      </p:sp>
      <p:pic>
        <p:nvPicPr>
          <p:cNvPr id="24" name="Picture 23" descr="PLAYGROUND.jpe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77" y="4781338"/>
            <a:ext cx="3354814" cy="188708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615627" y="5688090"/>
            <a:ext cx="3032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 Black"/>
                <a:cs typeface="Arial Black"/>
              </a:rPr>
              <a:t>&lt;&lt;&lt;TEMPAT BERMAIN </a:t>
            </a:r>
          </a:p>
          <a:p>
            <a:r>
              <a:rPr lang="en-US" sz="1400" dirty="0">
                <a:solidFill>
                  <a:srgbClr val="FF0000"/>
                </a:solidFill>
                <a:latin typeface="Arial Black"/>
                <a:cs typeface="Arial Black"/>
              </a:rPr>
              <a:t>      ANAK </a:t>
            </a:r>
          </a:p>
        </p:txBody>
      </p:sp>
      <p:pic>
        <p:nvPicPr>
          <p:cNvPr id="26" name="Picture 25" descr="CHARGING STATION.jpe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2" y="4815292"/>
            <a:ext cx="2672479" cy="150327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10799" y="6372048"/>
            <a:ext cx="303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 Black"/>
                <a:cs typeface="Arial Black"/>
              </a:rPr>
              <a:t>CHARGING STATION</a:t>
            </a:r>
          </a:p>
        </p:txBody>
      </p:sp>
    </p:spTree>
    <p:extLst>
      <p:ext uri="{BB962C8B-B14F-4D97-AF65-F5344CB8AC3E}">
        <p14:creationId xmlns:p14="http://schemas.microsoft.com/office/powerpoint/2010/main" val="3247234250"/>
      </p:ext>
    </p:extLst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30000" t="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8D9A4E-7D1D-4C51-A103-2EA9B22E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23" y="4475907"/>
            <a:ext cx="8533289" cy="1503230"/>
          </a:xfrm>
        </p:spPr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B0ECBB-19CC-4E88-9161-3667F6B5C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123" y="684054"/>
            <a:ext cx="8533289" cy="3606062"/>
          </a:xfrm>
        </p:spPr>
        <p:txBody>
          <a:bodyPr/>
          <a:lstStyle/>
          <a:p>
            <a:pPr>
              <a:buNone/>
            </a:pPr>
            <a:r>
              <a:rPr lang="en-US" dirty="0"/>
              <a:t>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13F271-B948-4F07-927B-7519B3D3AA34}"/>
              </a:ext>
            </a:extLst>
          </p:cNvPr>
          <p:cNvSpPr/>
          <p:nvPr/>
        </p:nvSpPr>
        <p:spPr>
          <a:xfrm>
            <a:off x="3008883" y="385539"/>
            <a:ext cx="7577981" cy="707793"/>
          </a:xfrm>
          <a:prstGeom prst="rect">
            <a:avLst/>
          </a:prstGeom>
          <a:noFill/>
        </p:spPr>
        <p:txBody>
          <a:bodyPr wrap="none" lIns="91349" tIns="45674" rIns="91349" bIns="45674">
            <a:spAutoFit/>
          </a:bodyPr>
          <a:lstStyle/>
          <a:p>
            <a:pPr algn="ctr"/>
            <a:r>
              <a:rPr lang="en-AU" sz="4000" b="1" dirty="0">
                <a:ln w="22225">
                  <a:solidFill>
                    <a:schemeClr val="accent1"/>
                  </a:solidFill>
                  <a:prstDash val="solid"/>
                </a:ln>
              </a:rPr>
              <a:t>FASILITAS MAL PELAYANAN PUBLIK</a:t>
            </a:r>
            <a:endParaRPr lang="id-ID" sz="4000" b="1" dirty="0">
              <a:ln w="22225">
                <a:solidFill>
                  <a:schemeClr val="accent1"/>
                </a:solidFill>
                <a:prstDash val="solid"/>
              </a:ln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3D778C-3308-499C-8F27-F473CD97C315}"/>
              </a:ext>
            </a:extLst>
          </p:cNvPr>
          <p:cNvGrpSpPr/>
          <p:nvPr/>
        </p:nvGrpSpPr>
        <p:grpSpPr>
          <a:xfrm>
            <a:off x="486101" y="277296"/>
            <a:ext cx="3828721" cy="543220"/>
            <a:chOff x="486101" y="277296"/>
            <a:chExt cx="3828721" cy="543220"/>
          </a:xfrm>
        </p:grpSpPr>
        <p:pic>
          <p:nvPicPr>
            <p:cNvPr id="14" name="Content Placeholder 6">
              <a:extLst>
                <a:ext uri="{FF2B5EF4-FFF2-40B4-BE49-F238E27FC236}">
                  <a16:creationId xmlns:a16="http://schemas.microsoft.com/office/drawing/2014/main" id="{83582F3B-E4BF-40CE-8AC0-68FDBD7A5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1" y="277296"/>
              <a:ext cx="396044" cy="54322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E89140-C0C2-460F-AEF6-50888B96759F}"/>
                </a:ext>
              </a:extLst>
            </p:cNvPr>
            <p:cNvSpPr txBox="1"/>
            <p:nvPr/>
          </p:nvSpPr>
          <p:spPr>
            <a:xfrm>
              <a:off x="956352" y="277296"/>
              <a:ext cx="3358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PEMERINTAH KOTA BATAM</a:t>
              </a:r>
            </a:p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en-AU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en-US" sz="1400" b="1" dirty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809901" y="3015034"/>
            <a:ext cx="3032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 Black"/>
                <a:cs typeface="Arial Black"/>
              </a:rPr>
              <a:t>PERBANKAN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27098" y="5082912"/>
            <a:ext cx="303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 Black"/>
                <a:cs typeface="Arial Black"/>
              </a:rPr>
              <a:t>VIP ROOM</a:t>
            </a:r>
          </a:p>
        </p:txBody>
      </p:sp>
      <p:pic>
        <p:nvPicPr>
          <p:cNvPr id="3" name="Picture 2" descr="perbankan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3" y="1151488"/>
            <a:ext cx="3544351" cy="1843850"/>
          </a:xfrm>
          <a:prstGeom prst="rect">
            <a:avLst/>
          </a:prstGeom>
        </p:spPr>
      </p:pic>
      <p:pic>
        <p:nvPicPr>
          <p:cNvPr id="4" name="Picture 3" descr="bni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65" y="1175386"/>
            <a:ext cx="3377919" cy="1838910"/>
          </a:xfrm>
          <a:prstGeom prst="rect">
            <a:avLst/>
          </a:prstGeom>
        </p:spPr>
      </p:pic>
      <p:pic>
        <p:nvPicPr>
          <p:cNvPr id="6" name="Picture 5" descr="MUSHOLA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20" y="1175385"/>
            <a:ext cx="3222138" cy="181245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814452" y="2996813"/>
            <a:ext cx="3032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 Black"/>
                <a:cs typeface="Arial Black"/>
              </a:rPr>
              <a:t>MUSHOLA</a:t>
            </a:r>
          </a:p>
        </p:txBody>
      </p:sp>
      <p:pic>
        <p:nvPicPr>
          <p:cNvPr id="9" name="Picture 8" descr="vip1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4" y="3374496"/>
            <a:ext cx="2805156" cy="1705838"/>
          </a:xfrm>
          <a:prstGeom prst="rect">
            <a:avLst/>
          </a:prstGeom>
        </p:spPr>
      </p:pic>
      <p:pic>
        <p:nvPicPr>
          <p:cNvPr id="16" name="Picture 15" descr="vip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77" y="3384548"/>
            <a:ext cx="2805154" cy="1734068"/>
          </a:xfrm>
          <a:prstGeom prst="rect">
            <a:avLst/>
          </a:prstGeom>
        </p:spPr>
      </p:pic>
      <p:pic>
        <p:nvPicPr>
          <p:cNvPr id="17" name="Picture 16" descr="rrapat.jpe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84" y="3419219"/>
            <a:ext cx="2714532" cy="1718356"/>
          </a:xfrm>
          <a:prstGeom prst="rect">
            <a:avLst/>
          </a:prstGeom>
        </p:spPr>
      </p:pic>
      <p:pic>
        <p:nvPicPr>
          <p:cNvPr id="29" name="Picture 28" descr="audio visual1.jpe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263" y="3443326"/>
            <a:ext cx="2805155" cy="171320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224458" y="5178439"/>
            <a:ext cx="3939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 Black"/>
                <a:cs typeface="Arial Black"/>
              </a:rPr>
              <a:t>RUANG RAPAT DAN AUDIO VISUAL</a:t>
            </a:r>
          </a:p>
        </p:txBody>
      </p:sp>
      <p:pic>
        <p:nvPicPr>
          <p:cNvPr id="31" name="Picture 30" descr="20180123_094036_resized.jpg">
            <a:extLst>
              <a:ext uri="{FF2B5EF4-FFF2-40B4-BE49-F238E27FC236}">
                <a16:creationId xmlns:a16="http://schemas.microsoft.com/office/drawing/2014/main" id="{55D414F1-3DAF-49C1-B2C4-00611B2F7F74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6822" y="5380544"/>
            <a:ext cx="2850547" cy="1477455"/>
          </a:xfrm>
          <a:prstGeom prst="rect">
            <a:avLst/>
          </a:prstGeom>
        </p:spPr>
      </p:pic>
      <p:pic>
        <p:nvPicPr>
          <p:cNvPr id="32" name="Picture 31" descr="20180123_094140_resized.jpg">
            <a:extLst>
              <a:ext uri="{FF2B5EF4-FFF2-40B4-BE49-F238E27FC236}">
                <a16:creationId xmlns:a16="http://schemas.microsoft.com/office/drawing/2014/main" id="{FEE6E5F2-8EE0-402F-AD3F-A0C7533327FB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442121" y="5497774"/>
            <a:ext cx="2749879" cy="1360226"/>
          </a:xfrm>
          <a:prstGeom prst="rect">
            <a:avLst/>
          </a:prstGeom>
        </p:spPr>
      </p:pic>
      <p:pic>
        <p:nvPicPr>
          <p:cNvPr id="33" name="Picture 32" descr="IMG_20180126_143955_364.jpg">
            <a:extLst>
              <a:ext uri="{FF2B5EF4-FFF2-40B4-BE49-F238E27FC236}">
                <a16:creationId xmlns:a16="http://schemas.microsoft.com/office/drawing/2014/main" id="{4097A6D3-0CAF-419F-BAFA-15F0E06CD92E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483839" y="5215960"/>
            <a:ext cx="2734320" cy="164204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220666" y="5614468"/>
            <a:ext cx="3032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rial Black"/>
                <a:cs typeface="Arial Black"/>
              </a:rPr>
              <a:t>&lt;&lt;BALAI NIKAH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78827" y="5672079"/>
            <a:ext cx="303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 Black"/>
                <a:cs typeface="Arial Black"/>
              </a:rPr>
              <a:t>REFLEKSI &gt;&gt;&gt;&gt;&gt;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48882" y="6183944"/>
            <a:ext cx="3032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rial Black"/>
                <a:cs typeface="Arial Black"/>
              </a:rPr>
              <a:t>KLINIK &gt;&gt;&gt;&gt;</a:t>
            </a:r>
          </a:p>
        </p:txBody>
      </p:sp>
    </p:spTree>
    <p:extLst>
      <p:ext uri="{BB962C8B-B14F-4D97-AF65-F5344CB8AC3E}">
        <p14:creationId xmlns:p14="http://schemas.microsoft.com/office/powerpoint/2010/main" val="3906765892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96DAB-3A19-411B-BDFF-C0A57652904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" name="Picture 2" descr="SAM_2018.JPG"/>
          <p:cNvPicPr>
            <a:picLocks noChangeAspect="1"/>
          </p:cNvPicPr>
          <p:nvPr/>
        </p:nvPicPr>
        <p:blipFill>
          <a:blip r:embed="rId2" cstate="email">
            <a:lum bright="20000" contrast="20000"/>
          </a:blip>
          <a:srcRect t="9091" b="6204"/>
          <a:stretch>
            <a:fillRect/>
          </a:stretch>
        </p:blipFill>
        <p:spPr>
          <a:xfrm>
            <a:off x="6345383" y="858"/>
            <a:ext cx="5846618" cy="6857142"/>
          </a:xfrm>
          <a:prstGeom prst="rect">
            <a:avLst/>
          </a:prstGeom>
        </p:spPr>
      </p:pic>
      <p:pic>
        <p:nvPicPr>
          <p:cNvPr id="4" name="Picture 3" descr="SAM_2019.JPG"/>
          <p:cNvPicPr>
            <a:picLocks noChangeAspect="1"/>
          </p:cNvPicPr>
          <p:nvPr/>
        </p:nvPicPr>
        <p:blipFill>
          <a:blip r:embed="rId3" cstate="email">
            <a:lum bright="20000" contrast="20000"/>
          </a:blip>
          <a:srcRect t="19566" b="1991"/>
          <a:stretch>
            <a:fillRect/>
          </a:stretch>
        </p:blipFill>
        <p:spPr>
          <a:xfrm>
            <a:off x="-2" y="0"/>
            <a:ext cx="634538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3989" y="2278678"/>
            <a:ext cx="4708955" cy="2431415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algn="ctr"/>
            <a:r>
              <a:rPr lang="en-US" sz="2400" b="1" dirty="0">
                <a:ln w="1905">
                  <a:noFill/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TERWUJUDNYA </a:t>
            </a:r>
          </a:p>
          <a:p>
            <a:pPr algn="ctr"/>
            <a:r>
              <a:rPr lang="en-US" sz="2400" b="1" dirty="0">
                <a:ln w="1905">
                  <a:noFill/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BATAM SEBAGAI BANDAR DUNIA MADANI YANG </a:t>
            </a:r>
          </a:p>
          <a:p>
            <a:pPr algn="ctr"/>
            <a:r>
              <a:rPr lang="en-US" sz="3200" b="1" dirty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BERDAYA SAING</a:t>
            </a:r>
            <a:r>
              <a:rPr lang="en-US" sz="2400" b="1" dirty="0">
                <a:ln w="1905">
                  <a:noFill/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</a:p>
          <a:p>
            <a:pPr algn="ctr"/>
            <a:r>
              <a:rPr lang="en-US" sz="2400" b="1" dirty="0">
                <a:ln w="1905">
                  <a:noFill/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MAJU, SEJAHTERA DAN BERMARTABAT</a:t>
            </a:r>
            <a:endParaRPr lang="en-SG" sz="2400" b="1" dirty="0">
              <a:ln w="1905">
                <a:noFill/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2946" y="14990"/>
            <a:ext cx="2631265" cy="923330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>
              <a:tabLst>
                <a:tab pos="7800691" algn="l"/>
              </a:tabLst>
            </a:pPr>
            <a:r>
              <a:rPr lang="en-US" sz="5400" b="1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Bradley Hand ITC" pitchFamily="66" charset="0"/>
                <a:cs typeface="Aharoni" pitchFamily="2" charset="-79"/>
              </a:rPr>
              <a:t>V I S I</a:t>
            </a:r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803989" y="938320"/>
            <a:ext cx="4708955" cy="952488"/>
          </a:xfrm>
          <a:prstGeom prst="rect">
            <a:avLst/>
          </a:prstGeom>
        </p:spPr>
        <p:txBody>
          <a:bodyPr wrap="none" lIns="91418" tIns="45710" rIns="91418" bIns="4571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742772" indent="-742772" algn="ctr"/>
            <a:r>
              <a:rPr lang="en-US" sz="3600" b="1" kern="10" spc="720" dirty="0">
                <a:ln w="9525">
                  <a:noFill/>
                  <a:miter lim="800000"/>
                  <a:headEnd/>
                  <a:tailEnd/>
                </a:ln>
                <a:solidFill>
                  <a:srgbClr val="FF66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PERDA No. 8 </a:t>
            </a:r>
            <a:r>
              <a:rPr lang="en-US" sz="3600" b="1" kern="10" spc="720" dirty="0" err="1">
                <a:ln w="9525">
                  <a:noFill/>
                  <a:miter lim="800000"/>
                  <a:headEnd/>
                  <a:tailEnd/>
                </a:ln>
                <a:solidFill>
                  <a:srgbClr val="FF66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Tahun</a:t>
            </a:r>
            <a:r>
              <a:rPr lang="en-US" sz="3600" b="1" kern="10" spc="720" dirty="0">
                <a:ln w="9525">
                  <a:noFill/>
                  <a:miter lim="800000"/>
                  <a:headEnd/>
                  <a:tailEnd/>
                </a:ln>
                <a:solidFill>
                  <a:srgbClr val="FF66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 2016 TENTANG </a:t>
            </a:r>
          </a:p>
          <a:p>
            <a:pPr marL="742772" indent="-742772" algn="ctr"/>
            <a:r>
              <a:rPr lang="id-ID" sz="3600" b="1" kern="10" spc="720" dirty="0">
                <a:ln w="9525">
                  <a:noFill/>
                  <a:miter lim="800000"/>
                  <a:headEnd/>
                  <a:tailEnd/>
                </a:ln>
                <a:solidFill>
                  <a:srgbClr val="FF66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RPJMD KOTA BATAM </a:t>
            </a:r>
          </a:p>
          <a:p>
            <a:pPr marL="742772" indent="-742772" algn="ctr"/>
            <a:r>
              <a:rPr lang="en-US" sz="3600" b="1" kern="10" spc="720" dirty="0">
                <a:ln w="9525">
                  <a:noFill/>
                  <a:miter lim="800000"/>
                  <a:headEnd/>
                  <a:tailEnd/>
                </a:ln>
                <a:solidFill>
                  <a:srgbClr val="FF66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(</a:t>
            </a:r>
            <a:r>
              <a:rPr lang="id-ID" sz="3600" b="1" kern="10" spc="720" dirty="0">
                <a:ln w="9525">
                  <a:noFill/>
                  <a:miter lim="800000"/>
                  <a:headEnd/>
                  <a:tailEnd/>
                </a:ln>
                <a:solidFill>
                  <a:srgbClr val="FF66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TAHUN 2016-2021)</a:t>
            </a:r>
          </a:p>
        </p:txBody>
      </p:sp>
    </p:spTree>
    <p:extLst>
      <p:ext uri="{BB962C8B-B14F-4D97-AF65-F5344CB8AC3E}">
        <p14:creationId xmlns:p14="http://schemas.microsoft.com/office/powerpoint/2010/main" val="158185955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64EBC3-D1B0-44D6-89D2-2A7306367D42}"/>
              </a:ext>
            </a:extLst>
          </p:cNvPr>
          <p:cNvSpPr txBox="1"/>
          <p:nvPr/>
        </p:nvSpPr>
        <p:spPr>
          <a:xfrm>
            <a:off x="6805866" y="310210"/>
            <a:ext cx="6040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GALERI FOTO KEGIATAN DAN KUNJUNGAN DI MPP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7CA64F06-025B-446E-B54E-EB795A989C60}"/>
              </a:ext>
            </a:extLst>
          </p:cNvPr>
          <p:cNvGrpSpPr/>
          <p:nvPr/>
        </p:nvGrpSpPr>
        <p:grpSpPr>
          <a:xfrm>
            <a:off x="486101" y="277296"/>
            <a:ext cx="3828721" cy="543220"/>
            <a:chOff x="486101" y="277296"/>
            <a:chExt cx="3828721" cy="543220"/>
          </a:xfrm>
        </p:grpSpPr>
        <p:pic>
          <p:nvPicPr>
            <p:cNvPr id="7" name="Content Placeholder 6">
              <a:extLst>
                <a:ext uri="{FF2B5EF4-FFF2-40B4-BE49-F238E27FC236}">
                  <a16:creationId xmlns:a16="http://schemas.microsoft.com/office/drawing/2014/main" id="{D0333AE8-6169-45C8-B738-B48F0DE17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1" y="277296"/>
              <a:ext cx="396044" cy="54322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92CBA8-7EAA-482E-A131-0A1C492698C6}"/>
                </a:ext>
              </a:extLst>
            </p:cNvPr>
            <p:cNvSpPr txBox="1"/>
            <p:nvPr/>
          </p:nvSpPr>
          <p:spPr>
            <a:xfrm>
              <a:off x="956352" y="277296"/>
              <a:ext cx="3358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PEMERINTAH KOTA BATAM</a:t>
              </a:r>
            </a:p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en-AU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en-US" sz="1400" b="1" dirty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C39CB2E-8165-43DA-A730-28D3951848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20" y="214106"/>
            <a:ext cx="1172818" cy="1172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6619" y="6014720"/>
            <a:ext cx="11031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 JULIAN" pitchFamily="2" charset="0"/>
                <a:cs typeface="Arial"/>
              </a:rPr>
              <a:t>PERESMIAN MAL PELAYANAN PUBLIK OLEH MENTERI PAN-RB Drs. SYAFRUDDIN </a:t>
            </a:r>
            <a:r>
              <a:rPr lang="en-US" sz="2000" b="1" dirty="0" err="1">
                <a:solidFill>
                  <a:srgbClr val="002060"/>
                </a:solidFill>
                <a:latin typeface="AR JULIAN" pitchFamily="2" charset="0"/>
                <a:cs typeface="Arial"/>
              </a:rPr>
              <a:t>M.Si</a:t>
            </a:r>
            <a:endParaRPr lang="en-US" sz="2000" b="1" dirty="0">
              <a:solidFill>
                <a:srgbClr val="002060"/>
              </a:solidFill>
              <a:latin typeface="AR JULIAN" pitchFamily="2" charset="0"/>
              <a:cs typeface="Arial"/>
            </a:endParaRPr>
          </a:p>
        </p:txBody>
      </p:sp>
      <p:pic>
        <p:nvPicPr>
          <p:cNvPr id="2050" name="Picture 2" descr="C:\Users\admin\Desktop\IMG_20180920_210238_18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52631" y="1350628"/>
            <a:ext cx="8951053" cy="4697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3110234"/>
      </p:ext>
    </p:extLst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7CA64F06-025B-446E-B54E-EB795A989C60}"/>
              </a:ext>
            </a:extLst>
          </p:cNvPr>
          <p:cNvGrpSpPr/>
          <p:nvPr/>
        </p:nvGrpSpPr>
        <p:grpSpPr>
          <a:xfrm>
            <a:off x="486101" y="277296"/>
            <a:ext cx="3828721" cy="543220"/>
            <a:chOff x="486101" y="277296"/>
            <a:chExt cx="3828721" cy="543220"/>
          </a:xfrm>
        </p:grpSpPr>
        <p:pic>
          <p:nvPicPr>
            <p:cNvPr id="7" name="Content Placeholder 6">
              <a:extLst>
                <a:ext uri="{FF2B5EF4-FFF2-40B4-BE49-F238E27FC236}">
                  <a16:creationId xmlns:a16="http://schemas.microsoft.com/office/drawing/2014/main" id="{D0333AE8-6169-45C8-B738-B48F0DE17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1" y="277296"/>
              <a:ext cx="396044" cy="54322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92CBA8-7EAA-482E-A131-0A1C492698C6}"/>
                </a:ext>
              </a:extLst>
            </p:cNvPr>
            <p:cNvSpPr txBox="1"/>
            <p:nvPr/>
          </p:nvSpPr>
          <p:spPr>
            <a:xfrm>
              <a:off x="956352" y="277296"/>
              <a:ext cx="3358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PEMERINTAH KOTA BATAM</a:t>
              </a:r>
            </a:p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en-AU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en-US" sz="1400" b="1" dirty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20131" y="5759348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002060"/>
                </a:solidFill>
                <a:latin typeface="AR JULIAN" pitchFamily="2" charset="0"/>
                <a:cs typeface="Arial"/>
              </a:rPr>
              <a:t>MENPANRB MELAKUKAN KUNJUNGAN KE STAND PELAYANAN 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002060"/>
                </a:solidFill>
                <a:latin typeface="AR JULIAN" pitchFamily="2" charset="0"/>
                <a:cs typeface="Arial"/>
              </a:rPr>
              <a:t>DAN MENYEMPATKAN DIRI MENJADI SAKSI PERNIKAHAN PASANGAN PENGANTIN DI BALAI PERNIKAHAN MPP</a:t>
            </a:r>
          </a:p>
        </p:txBody>
      </p:sp>
      <p:pic>
        <p:nvPicPr>
          <p:cNvPr id="3074" name="Picture 2" descr="C:\Users\admin\Desktop\-15374516813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472" y="889686"/>
            <a:ext cx="4906654" cy="4689068"/>
          </a:xfrm>
          <a:prstGeom prst="rect">
            <a:avLst/>
          </a:prstGeom>
          <a:noFill/>
        </p:spPr>
      </p:pic>
      <p:pic>
        <p:nvPicPr>
          <p:cNvPr id="3075" name="Picture 3" descr="C:\Users\admin\Desktop\IMG-20180920-WA00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7720" y="1235676"/>
            <a:ext cx="5371070" cy="4129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3110234"/>
      </p:ext>
    </p:extLst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30000" t="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261434B-F036-4C92-9B62-487331CB651E}"/>
              </a:ext>
            </a:extLst>
          </p:cNvPr>
          <p:cNvGrpSpPr/>
          <p:nvPr/>
        </p:nvGrpSpPr>
        <p:grpSpPr>
          <a:xfrm>
            <a:off x="486101" y="277296"/>
            <a:ext cx="3828721" cy="543220"/>
            <a:chOff x="486101" y="277296"/>
            <a:chExt cx="3828721" cy="543220"/>
          </a:xfrm>
        </p:grpSpPr>
        <p:pic>
          <p:nvPicPr>
            <p:cNvPr id="8" name="Content Placeholder 6">
              <a:extLst>
                <a:ext uri="{FF2B5EF4-FFF2-40B4-BE49-F238E27FC236}">
                  <a16:creationId xmlns:a16="http://schemas.microsoft.com/office/drawing/2014/main" id="{2527CFC9-1C09-47A6-87E5-F681646D2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1" y="277296"/>
              <a:ext cx="396044" cy="54322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68BA674-49BC-4C04-91E4-F261CD779C13}"/>
                </a:ext>
              </a:extLst>
            </p:cNvPr>
            <p:cNvSpPr txBox="1"/>
            <p:nvPr/>
          </p:nvSpPr>
          <p:spPr>
            <a:xfrm>
              <a:off x="956352" y="277296"/>
              <a:ext cx="3358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PEMERINTAH KOTA BATAM</a:t>
              </a:r>
            </a:p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en-AU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en-US" sz="1400" b="1" dirty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" name="Picture 9" descr="C:\Users\admin\Desktop\WhatsApp Image 2018-04-16 at 16.40.43(1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471" y="1170805"/>
            <a:ext cx="10853629" cy="42521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82595" y="5578689"/>
            <a:ext cx="10676237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3366FF"/>
                </a:solidFill>
                <a:latin typeface="Bahnschrift SemiBold" pitchFamily="34" charset="0"/>
                <a:cs typeface="Arial"/>
              </a:rPr>
              <a:t>MPP BATAM MENDAPATKAN APRESIASI YANG SANGAT BAIK DARI BAPAK MENKO PEREKONOMIAN, </a:t>
            </a:r>
            <a:r>
              <a:rPr lang="en-US" b="1" dirty="0" err="1">
                <a:solidFill>
                  <a:srgbClr val="3366FF"/>
                </a:solidFill>
                <a:latin typeface="Bahnschrift SemiBold" pitchFamily="34" charset="0"/>
                <a:cs typeface="Arial"/>
              </a:rPr>
              <a:t>Bpk</a:t>
            </a:r>
            <a:r>
              <a:rPr lang="en-US" b="1" dirty="0">
                <a:solidFill>
                  <a:srgbClr val="3366FF"/>
                </a:solidFill>
                <a:latin typeface="Bahnschrift SemiBold" pitchFamily="34" charset="0"/>
                <a:cs typeface="Arial"/>
              </a:rPr>
              <a:t> ASMAN ABNUR (</a:t>
            </a:r>
            <a:r>
              <a:rPr lang="en-US" b="1" dirty="0" err="1">
                <a:solidFill>
                  <a:srgbClr val="3366FF"/>
                </a:solidFill>
                <a:latin typeface="Bahnschrift SemiBold" pitchFamily="34" charset="0"/>
                <a:cs typeface="Arial"/>
              </a:rPr>
              <a:t>Mantan</a:t>
            </a:r>
            <a:r>
              <a:rPr lang="en-US" b="1" dirty="0">
                <a:solidFill>
                  <a:srgbClr val="3366FF"/>
                </a:solidFill>
                <a:latin typeface="Bahnschrift SemiBold" pitchFamily="34" charset="0"/>
                <a:cs typeface="Arial"/>
              </a:rPr>
              <a:t> MENPANRB), MENNEG BUMN DAN JAKSA AGUNG</a:t>
            </a:r>
          </a:p>
        </p:txBody>
      </p:sp>
    </p:spTree>
    <p:extLst>
      <p:ext uri="{BB962C8B-B14F-4D97-AF65-F5344CB8AC3E}">
        <p14:creationId xmlns:p14="http://schemas.microsoft.com/office/powerpoint/2010/main" val="2447014117"/>
      </p:ext>
    </p:extLst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30000" t="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G_20180125_140510_379.jpg">
            <a:extLst>
              <a:ext uri="{FF2B5EF4-FFF2-40B4-BE49-F238E27FC236}">
                <a16:creationId xmlns:a16="http://schemas.microsoft.com/office/drawing/2014/main" id="{04DA1D0B-E651-495A-B571-35416B454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80" y="894372"/>
            <a:ext cx="4214557" cy="261282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F9D3F4C-0A5A-4AFA-9F6C-B1B8F23161A1}"/>
              </a:ext>
            </a:extLst>
          </p:cNvPr>
          <p:cNvGrpSpPr/>
          <p:nvPr/>
        </p:nvGrpSpPr>
        <p:grpSpPr>
          <a:xfrm>
            <a:off x="486101" y="277296"/>
            <a:ext cx="3828721" cy="543220"/>
            <a:chOff x="486101" y="277296"/>
            <a:chExt cx="3828721" cy="543220"/>
          </a:xfrm>
        </p:grpSpPr>
        <p:pic>
          <p:nvPicPr>
            <p:cNvPr id="25" name="Content Placeholder 6">
              <a:extLst>
                <a:ext uri="{FF2B5EF4-FFF2-40B4-BE49-F238E27FC236}">
                  <a16:creationId xmlns:a16="http://schemas.microsoft.com/office/drawing/2014/main" id="{6FBC5288-BA9C-479A-9594-4B2920A0D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1" y="277296"/>
              <a:ext cx="396044" cy="54322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2E24D2-16CC-485B-BAE3-BCFA71B0F3C2}"/>
                </a:ext>
              </a:extLst>
            </p:cNvPr>
            <p:cNvSpPr txBox="1"/>
            <p:nvPr/>
          </p:nvSpPr>
          <p:spPr>
            <a:xfrm>
              <a:off x="956352" y="277296"/>
              <a:ext cx="3358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PEMERINTAH KOTA BATAM</a:t>
              </a:r>
            </a:p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en-AU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en-US" sz="1400" b="1" dirty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9" name="Picture 3" descr="C:\Users\admin\Desktop\WhatsApp Image 2018-04-16 at 16.40.4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6130" y="901935"/>
            <a:ext cx="3808410" cy="258630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259" y="3644990"/>
            <a:ext cx="4184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366FF"/>
                </a:solidFill>
                <a:latin typeface="Arial"/>
                <a:cs typeface="Arial"/>
              </a:rPr>
              <a:t>KUNJUNGAN PROF. SUHONO, TOKOH SMART CITY INDONESIA DALAM RANGKA MEMBERIKAN MASUKAN PENGGUNAAN TEKNOLOGI INFORMASI PADA MPP BATAM</a:t>
            </a:r>
          </a:p>
        </p:txBody>
      </p:sp>
      <p:pic>
        <p:nvPicPr>
          <p:cNvPr id="2" name="Picture 1" descr="WhatsApp Image 2018-07-04 at 08.33.11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78" y="909976"/>
            <a:ext cx="3286027" cy="25403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17108" y="3607812"/>
            <a:ext cx="4184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366FF"/>
                </a:solidFill>
                <a:latin typeface="Arial"/>
                <a:cs typeface="Arial"/>
              </a:rPr>
              <a:t>MPP BATAM MENJADI RUJUKAN PELAYANAN PUBLIK DARI PROV/KAB/KOTA DI INDONESIA DAN NEGARA SAHABAT</a:t>
            </a:r>
          </a:p>
        </p:txBody>
      </p:sp>
    </p:spTree>
    <p:extLst>
      <p:ext uri="{BB962C8B-B14F-4D97-AF65-F5344CB8AC3E}">
        <p14:creationId xmlns:p14="http://schemas.microsoft.com/office/powerpoint/2010/main" val="1586648096"/>
      </p:ext>
    </p:extLst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30000" t="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20180205_151720_resized.jpg">
            <a:extLst>
              <a:ext uri="{FF2B5EF4-FFF2-40B4-BE49-F238E27FC236}">
                <a16:creationId xmlns:a16="http://schemas.microsoft.com/office/drawing/2014/main" id="{9EFABEF7-4B2E-4C14-A063-E2E21354E5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2264" y="134121"/>
            <a:ext cx="6080478" cy="3491707"/>
          </a:xfrm>
          <a:prstGeom prst="rect">
            <a:avLst/>
          </a:prstGeom>
        </p:spPr>
      </p:pic>
      <p:pic>
        <p:nvPicPr>
          <p:cNvPr id="62" name="Picture 61" descr="20180205_151737_resized.jpg">
            <a:extLst>
              <a:ext uri="{FF2B5EF4-FFF2-40B4-BE49-F238E27FC236}">
                <a16:creationId xmlns:a16="http://schemas.microsoft.com/office/drawing/2014/main" id="{4FDE9628-D623-42A4-ADED-37D7AB8532C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969" y="3780309"/>
            <a:ext cx="5418213" cy="2857520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EE79AAE6-3179-4D05-8EAE-1F0BC819CCF9}"/>
              </a:ext>
            </a:extLst>
          </p:cNvPr>
          <p:cNvGrpSpPr/>
          <p:nvPr/>
        </p:nvGrpSpPr>
        <p:grpSpPr>
          <a:xfrm>
            <a:off x="486101" y="277296"/>
            <a:ext cx="3828721" cy="543220"/>
            <a:chOff x="486101" y="277296"/>
            <a:chExt cx="3828721" cy="543220"/>
          </a:xfrm>
        </p:grpSpPr>
        <p:pic>
          <p:nvPicPr>
            <p:cNvPr id="65" name="Content Placeholder 6">
              <a:extLst>
                <a:ext uri="{FF2B5EF4-FFF2-40B4-BE49-F238E27FC236}">
                  <a16:creationId xmlns:a16="http://schemas.microsoft.com/office/drawing/2014/main" id="{45E60B98-3147-48DA-9D06-50BA874A8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1" y="277296"/>
              <a:ext cx="396044" cy="543220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1B9FDB9-86DA-43C6-9676-C42031492AB1}"/>
                </a:ext>
              </a:extLst>
            </p:cNvPr>
            <p:cNvSpPr txBox="1"/>
            <p:nvPr/>
          </p:nvSpPr>
          <p:spPr>
            <a:xfrm>
              <a:off x="956352" y="277296"/>
              <a:ext cx="3358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PEMERINTAH KOTA BATAM</a:t>
              </a:r>
            </a:p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en-AU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en-US" sz="1400" b="1" dirty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71873" y="1478712"/>
            <a:ext cx="415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/>
                <a:cs typeface="Arial Black"/>
              </a:rPr>
              <a:t>LAYANAN MANDIRI &gt;&gt;&gt;&gt;&gt;&gt;&gt;&gt;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93415" y="4512704"/>
            <a:ext cx="4680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/>
                <a:cs typeface="Arial Black"/>
              </a:rPr>
              <a:t>&lt;&lt;&lt;&lt;&lt;&lt;&lt;&lt;&lt; BNI PAYMENT POINT</a:t>
            </a:r>
          </a:p>
        </p:txBody>
      </p:sp>
    </p:spTree>
    <p:extLst>
      <p:ext uri="{BB962C8B-B14F-4D97-AF65-F5344CB8AC3E}">
        <p14:creationId xmlns:p14="http://schemas.microsoft.com/office/powerpoint/2010/main" val="1368124393"/>
      </p:ext>
    </p:extLst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2ADE4B4-DA1D-4861-9096-19FB6EF5D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68" y="752673"/>
            <a:ext cx="11294075" cy="152097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 err="1">
                <a:solidFill>
                  <a:srgbClr val="002060"/>
                </a:solidFill>
                <a:latin typeface="AR JULIAN" pitchFamily="2" charset="0"/>
              </a:rPr>
              <a:t>Penghargaan</a:t>
            </a:r>
            <a:r>
              <a:rPr lang="en-US" sz="2200" b="1" dirty="0">
                <a:solidFill>
                  <a:srgbClr val="002060"/>
                </a:solidFill>
                <a:latin typeface="AR JULIAN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 JULIAN" pitchFamily="2" charset="0"/>
              </a:rPr>
              <a:t>dari</a:t>
            </a:r>
            <a:r>
              <a:rPr lang="en-US" sz="2200" b="1" dirty="0">
                <a:solidFill>
                  <a:srgbClr val="002060"/>
                </a:solidFill>
                <a:latin typeface="AR JULIAN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 JULIAN" pitchFamily="2" charset="0"/>
              </a:rPr>
              <a:t>Lembaga</a:t>
            </a:r>
            <a:r>
              <a:rPr lang="en-US" sz="2200" b="1" dirty="0">
                <a:solidFill>
                  <a:srgbClr val="002060"/>
                </a:solidFill>
                <a:latin typeface="AR JULIAN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 JULIAN" pitchFamily="2" charset="0"/>
              </a:rPr>
              <a:t>Prestasi</a:t>
            </a:r>
            <a:r>
              <a:rPr lang="en-US" sz="2200" b="1" dirty="0">
                <a:solidFill>
                  <a:srgbClr val="002060"/>
                </a:solidFill>
                <a:latin typeface="AR JULIAN" pitchFamily="2" charset="0"/>
              </a:rPr>
              <a:t> Indonesia </a:t>
            </a:r>
            <a:r>
              <a:rPr lang="en-US" sz="2200" b="1" dirty="0" err="1">
                <a:solidFill>
                  <a:srgbClr val="002060"/>
                </a:solidFill>
                <a:latin typeface="AR JULIAN" pitchFamily="2" charset="0"/>
              </a:rPr>
              <a:t>Dunia</a:t>
            </a:r>
            <a:r>
              <a:rPr lang="en-US" sz="2200" b="1" dirty="0">
                <a:solidFill>
                  <a:srgbClr val="002060"/>
                </a:solidFill>
                <a:latin typeface="AR JULIAN" pitchFamily="2" charset="0"/>
              </a:rPr>
              <a:t> (LEPRID) </a:t>
            </a:r>
            <a:r>
              <a:rPr lang="en-US" sz="2200" b="1" dirty="0" err="1">
                <a:solidFill>
                  <a:srgbClr val="002060"/>
                </a:solidFill>
                <a:latin typeface="AR JULIAN" pitchFamily="2" charset="0"/>
              </a:rPr>
              <a:t>Kepada</a:t>
            </a:r>
            <a:r>
              <a:rPr lang="en-US" sz="2200" b="1" dirty="0">
                <a:solidFill>
                  <a:srgbClr val="002060"/>
                </a:solidFill>
                <a:latin typeface="AR JULIAN" pitchFamily="2" charset="0"/>
              </a:rPr>
              <a:t> DPMPTSP Kota </a:t>
            </a:r>
            <a:r>
              <a:rPr lang="en-US" sz="2200" b="1" dirty="0" err="1">
                <a:solidFill>
                  <a:srgbClr val="002060"/>
                </a:solidFill>
                <a:latin typeface="AR JULIAN" pitchFamily="2" charset="0"/>
              </a:rPr>
              <a:t>Batam</a:t>
            </a:r>
            <a:br>
              <a:rPr lang="en-US" sz="2200" b="1" dirty="0">
                <a:solidFill>
                  <a:srgbClr val="002060"/>
                </a:solidFill>
                <a:latin typeface="AR JULIAN" pitchFamily="2" charset="0"/>
              </a:rPr>
            </a:br>
            <a:r>
              <a:rPr lang="en-US" sz="2200" b="1" dirty="0" err="1">
                <a:solidFill>
                  <a:srgbClr val="002060"/>
                </a:solidFill>
                <a:latin typeface="AR JULIAN" pitchFamily="2" charset="0"/>
              </a:rPr>
              <a:t>Sebagai</a:t>
            </a:r>
            <a:r>
              <a:rPr lang="en-US" sz="2200" b="1" dirty="0">
                <a:solidFill>
                  <a:srgbClr val="002060"/>
                </a:solidFill>
                <a:latin typeface="AR JULIAN" pitchFamily="2" charset="0"/>
              </a:rPr>
              <a:t> Mal </a:t>
            </a:r>
            <a:r>
              <a:rPr lang="en-US" sz="2200" b="1" dirty="0" err="1">
                <a:solidFill>
                  <a:srgbClr val="002060"/>
                </a:solidFill>
                <a:latin typeface="AR JULIAN" pitchFamily="2" charset="0"/>
              </a:rPr>
              <a:t>Pelayanan</a:t>
            </a:r>
            <a:r>
              <a:rPr lang="en-US" sz="2200" b="1" dirty="0">
                <a:solidFill>
                  <a:srgbClr val="002060"/>
                </a:solidFill>
                <a:latin typeface="AR JULIAN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 JULIAN" pitchFamily="2" charset="0"/>
              </a:rPr>
              <a:t>Publik</a:t>
            </a:r>
            <a:r>
              <a:rPr lang="en-US" sz="2200" b="1" dirty="0">
                <a:solidFill>
                  <a:srgbClr val="002060"/>
                </a:solidFill>
                <a:latin typeface="AR JULIAN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 JULIAN" pitchFamily="2" charset="0"/>
              </a:rPr>
              <a:t>Terbesar</a:t>
            </a:r>
            <a:r>
              <a:rPr lang="en-US" sz="2200" b="1" dirty="0">
                <a:solidFill>
                  <a:srgbClr val="002060"/>
                </a:solidFill>
                <a:latin typeface="AR JULIAN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 JULIAN" pitchFamily="2" charset="0"/>
              </a:rPr>
              <a:t>dan</a:t>
            </a:r>
            <a:r>
              <a:rPr lang="en-US" sz="2200" b="1" dirty="0">
                <a:solidFill>
                  <a:srgbClr val="002060"/>
                </a:solidFill>
                <a:latin typeface="AR JULIAN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 JULIAN" pitchFamily="2" charset="0"/>
              </a:rPr>
              <a:t>Terlengkap</a:t>
            </a:r>
            <a:r>
              <a:rPr lang="en-US" sz="2200" b="1" dirty="0">
                <a:solidFill>
                  <a:srgbClr val="002060"/>
                </a:solidFill>
                <a:latin typeface="AR JULIAN" pitchFamily="2" charset="0"/>
              </a:rPr>
              <a:t> </a:t>
            </a:r>
            <a:br>
              <a:rPr lang="en-US" sz="1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en-US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AE5ACB80-491F-4399-A92A-C32629B1A444}"/>
              </a:ext>
            </a:extLst>
          </p:cNvPr>
          <p:cNvGrpSpPr/>
          <p:nvPr/>
        </p:nvGrpSpPr>
        <p:grpSpPr>
          <a:xfrm>
            <a:off x="486101" y="277296"/>
            <a:ext cx="3828721" cy="543220"/>
            <a:chOff x="486101" y="277296"/>
            <a:chExt cx="3828721" cy="543220"/>
          </a:xfrm>
        </p:grpSpPr>
        <p:pic>
          <p:nvPicPr>
            <p:cNvPr id="14" name="Content Placeholder 6">
              <a:extLst>
                <a:ext uri="{FF2B5EF4-FFF2-40B4-BE49-F238E27FC236}">
                  <a16:creationId xmlns:a16="http://schemas.microsoft.com/office/drawing/2014/main" id="{5ECD9C64-9C97-439E-8CBD-060B2A694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1" y="277296"/>
              <a:ext cx="396044" cy="54322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B1312C-2440-4B5D-86D7-E9999CD450FB}"/>
                </a:ext>
              </a:extLst>
            </p:cNvPr>
            <p:cNvSpPr txBox="1"/>
            <p:nvPr/>
          </p:nvSpPr>
          <p:spPr>
            <a:xfrm>
              <a:off x="956352" y="277296"/>
              <a:ext cx="3358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PEMERINTAH KOTA BATAM</a:t>
              </a:r>
            </a:p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en-AU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en-US" sz="1400" b="1" dirty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26" name="Picture 2" descr="C:\Users\admin\Desktop\IMG-20180920-WA0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437" y="2395128"/>
            <a:ext cx="10494015" cy="4211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8622847"/>
      </p:ext>
    </p:extLst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2ADE4B4-DA1D-4861-9096-19FB6EF5D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660" y="735895"/>
            <a:ext cx="9864924" cy="152097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Penghargaan</a:t>
            </a:r>
            <a:r>
              <a:rPr lang="en-US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MPP Kota </a:t>
            </a:r>
            <a:r>
              <a:rPr lang="en-US" sz="2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Batam</a:t>
            </a:r>
            <a:r>
              <a:rPr lang="en-US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Wujud</a:t>
            </a:r>
            <a:r>
              <a:rPr lang="en-US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Nyata</a:t>
            </a:r>
            <a:r>
              <a:rPr lang="en-US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US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</a:t>
            </a:r>
            <a:r>
              <a:rPr lang="en-US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Kelas Dunia</a:t>
            </a:r>
            <a:br>
              <a:rPr lang="en-US" sz="2200" b="1" dirty="0">
                <a:solidFill>
                  <a:srgbClr val="002060"/>
                </a:solidFill>
                <a:latin typeface="AR JULIAN" pitchFamily="2" charset="0"/>
              </a:rPr>
            </a:br>
            <a:br>
              <a:rPr lang="en-US" sz="1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en-US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AE5ACB80-491F-4399-A92A-C32629B1A444}"/>
              </a:ext>
            </a:extLst>
          </p:cNvPr>
          <p:cNvGrpSpPr/>
          <p:nvPr/>
        </p:nvGrpSpPr>
        <p:grpSpPr>
          <a:xfrm>
            <a:off x="486101" y="277296"/>
            <a:ext cx="3828721" cy="543220"/>
            <a:chOff x="486101" y="277296"/>
            <a:chExt cx="3828721" cy="543220"/>
          </a:xfrm>
        </p:grpSpPr>
        <p:pic>
          <p:nvPicPr>
            <p:cNvPr id="14" name="Content Placeholder 6">
              <a:extLst>
                <a:ext uri="{FF2B5EF4-FFF2-40B4-BE49-F238E27FC236}">
                  <a16:creationId xmlns:a16="http://schemas.microsoft.com/office/drawing/2014/main" id="{5ECD9C64-9C97-439E-8CBD-060B2A694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1" y="277296"/>
              <a:ext cx="396044" cy="54322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B1312C-2440-4B5D-86D7-E9999CD450FB}"/>
                </a:ext>
              </a:extLst>
            </p:cNvPr>
            <p:cNvSpPr txBox="1"/>
            <p:nvPr/>
          </p:nvSpPr>
          <p:spPr>
            <a:xfrm>
              <a:off x="956352" y="277296"/>
              <a:ext cx="3358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PEMERINTAH KOTA BATAM</a:t>
              </a:r>
            </a:p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2018</a:t>
              </a:r>
              <a:endParaRPr lang="en-US" sz="1400" b="1" dirty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F0A7C2-B9D8-42E6-953C-CBC6BD375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33" y="2146432"/>
            <a:ext cx="9931698" cy="410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37216"/>
      </p:ext>
    </p:extLst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2ADE4B4-DA1D-4861-9096-19FB6EF5D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660" y="735895"/>
            <a:ext cx="9864924" cy="152097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>
                <a:solidFill>
                  <a:srgbClr val="002060"/>
                </a:solidFill>
                <a:latin typeface="AR JULIAN" panose="02000000000000000000" pitchFamily="2" charset="0"/>
                <a:cs typeface="Arial" panose="020B0604020202020204" pitchFamily="34" charset="0"/>
              </a:rPr>
              <a:t>DPMPTSP KOTA BATAM MERAIH PENGHARGAAN TERTINGGI </a:t>
            </a:r>
            <a:br>
              <a:rPr lang="en-US" sz="2200" b="1" dirty="0">
                <a:solidFill>
                  <a:srgbClr val="002060"/>
                </a:solidFill>
                <a:latin typeface="AR JULIAN" panose="02000000000000000000" pitchFamily="2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 JULIAN" panose="02000000000000000000" pitchFamily="2" charset="0"/>
              </a:rPr>
              <a:t>EVALUASI PELAYANAN PUBLIK 2018 OLEN MENPAN RB</a:t>
            </a:r>
            <a:br>
              <a:rPr lang="en-US" sz="2200" b="1" dirty="0">
                <a:solidFill>
                  <a:srgbClr val="002060"/>
                </a:solidFill>
                <a:latin typeface="AR JULIAN" panose="02000000000000000000" pitchFamily="2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 JULIAN" panose="02000000000000000000" pitchFamily="2" charset="0"/>
              </a:rPr>
              <a:t>DENGAN HASIL “LAYANAN PRIMA / A” </a:t>
            </a:r>
            <a:br>
              <a:rPr lang="en-US" sz="1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en-US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AE5ACB80-491F-4399-A92A-C32629B1A444}"/>
              </a:ext>
            </a:extLst>
          </p:cNvPr>
          <p:cNvGrpSpPr/>
          <p:nvPr/>
        </p:nvGrpSpPr>
        <p:grpSpPr>
          <a:xfrm>
            <a:off x="486101" y="277296"/>
            <a:ext cx="3828721" cy="543220"/>
            <a:chOff x="486101" y="277296"/>
            <a:chExt cx="3828721" cy="543220"/>
          </a:xfrm>
        </p:grpSpPr>
        <p:pic>
          <p:nvPicPr>
            <p:cNvPr id="14" name="Content Placeholder 6">
              <a:extLst>
                <a:ext uri="{FF2B5EF4-FFF2-40B4-BE49-F238E27FC236}">
                  <a16:creationId xmlns:a16="http://schemas.microsoft.com/office/drawing/2014/main" id="{5ECD9C64-9C97-439E-8CBD-060B2A694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1" y="277296"/>
              <a:ext cx="396044" cy="54322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B1312C-2440-4B5D-86D7-E9999CD450FB}"/>
                </a:ext>
              </a:extLst>
            </p:cNvPr>
            <p:cNvSpPr txBox="1"/>
            <p:nvPr/>
          </p:nvSpPr>
          <p:spPr>
            <a:xfrm>
              <a:off x="956352" y="277296"/>
              <a:ext cx="3358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PEMERINTAH KOTA BATAM</a:t>
              </a:r>
            </a:p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en-AU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en-US" sz="1400" b="1" dirty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 descr="penghargaan menpan 2018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4" y="2162972"/>
            <a:ext cx="11344643" cy="405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66395"/>
      </p:ext>
    </p:extLst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2ADE4B4-DA1D-4861-9096-19FB6EF5D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00" y="370135"/>
            <a:ext cx="9864924" cy="152097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>
                <a:solidFill>
                  <a:srgbClr val="3366FF"/>
                </a:solidFill>
                <a:latin typeface="AR JULIAN" panose="02000000000000000000" pitchFamily="2" charset="0"/>
                <a:cs typeface="Arial" panose="020B0604020202020204" pitchFamily="34" charset="0"/>
              </a:rPr>
              <a:t>1 TAHUN PENYELENGGARAAN MPP KOTA BATAM</a:t>
            </a:r>
            <a:br>
              <a:rPr lang="en-US" sz="1400" dirty="0">
                <a:solidFill>
                  <a:srgbClr val="3366FF"/>
                </a:solidFill>
                <a:latin typeface="Arial Black" panose="020B0A04020102020204" pitchFamily="34" charset="0"/>
              </a:rPr>
            </a:br>
            <a:endParaRPr lang="en-US" sz="14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AE5ACB80-491F-4399-A92A-C32629B1A444}"/>
              </a:ext>
            </a:extLst>
          </p:cNvPr>
          <p:cNvGrpSpPr/>
          <p:nvPr/>
        </p:nvGrpSpPr>
        <p:grpSpPr>
          <a:xfrm>
            <a:off x="486101" y="277296"/>
            <a:ext cx="3828721" cy="543220"/>
            <a:chOff x="486101" y="277296"/>
            <a:chExt cx="3828721" cy="543220"/>
          </a:xfrm>
        </p:grpSpPr>
        <p:pic>
          <p:nvPicPr>
            <p:cNvPr id="14" name="Content Placeholder 6">
              <a:extLst>
                <a:ext uri="{FF2B5EF4-FFF2-40B4-BE49-F238E27FC236}">
                  <a16:creationId xmlns:a16="http://schemas.microsoft.com/office/drawing/2014/main" id="{5ECD9C64-9C97-439E-8CBD-060B2A694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1" y="277296"/>
              <a:ext cx="396044" cy="54322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B1312C-2440-4B5D-86D7-E9999CD450FB}"/>
                </a:ext>
              </a:extLst>
            </p:cNvPr>
            <p:cNvSpPr txBox="1"/>
            <p:nvPr/>
          </p:nvSpPr>
          <p:spPr>
            <a:xfrm>
              <a:off x="956352" y="277296"/>
              <a:ext cx="3358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PEMERINTAH KOTA BATAM</a:t>
              </a:r>
            </a:p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en-AU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en-US" sz="1400" b="1" dirty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70821122"/>
              </p:ext>
            </p:extLst>
          </p:nvPr>
        </p:nvGraphicFramePr>
        <p:xfrm>
          <a:off x="2032000" y="1757680"/>
          <a:ext cx="8636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6130351"/>
      </p:ext>
    </p:extLst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30000" t="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672A33-C676-4809-8D77-B569276280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71" r="6903"/>
          <a:stretch/>
        </p:blipFill>
        <p:spPr>
          <a:xfrm>
            <a:off x="3717849" y="200359"/>
            <a:ext cx="6207626" cy="45962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8C24D0D-50B6-41EA-B9AF-EEDE41B72FB8}"/>
              </a:ext>
            </a:extLst>
          </p:cNvPr>
          <p:cNvSpPr/>
          <p:nvPr/>
        </p:nvSpPr>
        <p:spPr>
          <a:xfrm>
            <a:off x="3677028" y="4967275"/>
            <a:ext cx="62357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TERIMA KASIH</a:t>
            </a:r>
            <a:endParaRPr lang="en-US" sz="4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B442DE-0FC0-4EE7-92DC-302FD27F625B}"/>
              </a:ext>
            </a:extLst>
          </p:cNvPr>
          <p:cNvSpPr txBox="1"/>
          <p:nvPr/>
        </p:nvSpPr>
        <p:spPr>
          <a:xfrm>
            <a:off x="5429436" y="5842337"/>
            <a:ext cx="293077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n w="0"/>
                <a:solidFill>
                  <a:srgbClr val="4472C4"/>
                </a:solidFill>
              </a:rPr>
              <a:t>ptsp</a:t>
            </a:r>
            <a:r>
              <a:rPr lang="id-ID" sz="2000" b="1" dirty="0">
                <a:ln w="0"/>
                <a:solidFill>
                  <a:srgbClr val="4472C4"/>
                </a:solidFill>
              </a:rPr>
              <a:t>.batam.go.id</a:t>
            </a:r>
            <a:r>
              <a:rPr lang="en-US" sz="2000" b="1" dirty="0">
                <a:ln w="0"/>
                <a:solidFill>
                  <a:srgbClr val="4472C4"/>
                </a:solidFill>
              </a:rPr>
              <a:t> </a:t>
            </a:r>
          </a:p>
          <a:p>
            <a:pPr algn="ctr"/>
            <a:r>
              <a:rPr lang="en-US" sz="2000" b="1" dirty="0">
                <a:ln w="0"/>
                <a:solidFill>
                  <a:srgbClr val="4472C4"/>
                </a:solidFill>
              </a:rPr>
              <a:t>mpp.batam.go.id</a:t>
            </a:r>
          </a:p>
          <a:p>
            <a:pPr algn="ctr"/>
            <a:r>
              <a:rPr lang="en-US" sz="2000" b="1" dirty="0">
                <a:ln w="0"/>
                <a:solidFill>
                  <a:srgbClr val="4472C4"/>
                </a:solidFill>
              </a:rPr>
              <a:t>dpmptsp.batam.go.id</a:t>
            </a:r>
            <a:endParaRPr lang="id-ID" sz="2000" b="1" dirty="0">
              <a:ln w="0"/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29443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nip Single Corner Rectangle 16"/>
          <p:cNvSpPr/>
          <p:nvPr/>
        </p:nvSpPr>
        <p:spPr>
          <a:xfrm>
            <a:off x="129292" y="3845436"/>
            <a:ext cx="8882090" cy="712670"/>
          </a:xfrm>
          <a:prstGeom prst="snip1Rect">
            <a:avLst/>
          </a:prstGeom>
          <a:solidFill>
            <a:srgbClr val="DBE484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nip Single Corner Rectangle 15"/>
          <p:cNvSpPr/>
          <p:nvPr/>
        </p:nvSpPr>
        <p:spPr>
          <a:xfrm>
            <a:off x="129292" y="3224748"/>
            <a:ext cx="8882090" cy="690416"/>
          </a:xfrm>
          <a:prstGeom prst="snip1Rect">
            <a:avLst/>
          </a:prstGeom>
          <a:solidFill>
            <a:srgbClr val="BBD7A1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Single Corner Rectangle 14"/>
          <p:cNvSpPr/>
          <p:nvPr/>
        </p:nvSpPr>
        <p:spPr>
          <a:xfrm>
            <a:off x="129292" y="2333268"/>
            <a:ext cx="8882090" cy="936104"/>
          </a:xfrm>
          <a:prstGeom prst="snip1Rect">
            <a:avLst/>
          </a:prstGeom>
          <a:solidFill>
            <a:srgbClr val="DBE484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Single Corner Rectangle 13"/>
          <p:cNvSpPr/>
          <p:nvPr/>
        </p:nvSpPr>
        <p:spPr>
          <a:xfrm>
            <a:off x="129292" y="1397164"/>
            <a:ext cx="8882090" cy="936104"/>
          </a:xfrm>
          <a:prstGeom prst="snip1Rect">
            <a:avLst/>
          </a:prstGeom>
          <a:solidFill>
            <a:srgbClr val="BBD7A1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Single Corner Rectangle 12"/>
          <p:cNvSpPr/>
          <p:nvPr/>
        </p:nvSpPr>
        <p:spPr>
          <a:xfrm>
            <a:off x="129292" y="821100"/>
            <a:ext cx="8882090" cy="620688"/>
          </a:xfrm>
          <a:prstGeom prst="snip1Rect">
            <a:avLst/>
          </a:prstGeom>
          <a:solidFill>
            <a:srgbClr val="DBE484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nip Single Corner Rectangle 1"/>
          <p:cNvSpPr/>
          <p:nvPr/>
        </p:nvSpPr>
        <p:spPr>
          <a:xfrm>
            <a:off x="129292" y="200412"/>
            <a:ext cx="8882090" cy="620688"/>
          </a:xfrm>
          <a:prstGeom prst="snip1Rect">
            <a:avLst/>
          </a:prstGeom>
          <a:solidFill>
            <a:srgbClr val="BBD7A1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AM_2601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tretch>
            <a:fillRect/>
          </a:stretch>
        </p:blipFill>
        <p:spPr>
          <a:xfrm rot="16200000">
            <a:off x="10080171" y="422366"/>
            <a:ext cx="2534196" cy="1689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AM_2009.JPG"/>
          <p:cNvPicPr>
            <a:picLocks noChangeAspect="1"/>
          </p:cNvPicPr>
          <p:nvPr/>
        </p:nvPicPr>
        <p:blipFill>
          <a:blip r:embed="rId3" cstate="email">
            <a:lum bright="10000"/>
          </a:blip>
          <a:stretch>
            <a:fillRect/>
          </a:stretch>
        </p:blipFill>
        <p:spPr>
          <a:xfrm>
            <a:off x="8980050" y="4330074"/>
            <a:ext cx="3211950" cy="2602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67385" y="200413"/>
            <a:ext cx="8072494" cy="4355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15875">
              <a:spcAft>
                <a:spcPts val="600"/>
              </a:spcAft>
            </a:pPr>
            <a:r>
              <a:rPr lang="en-US" b="1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Mewujudkan</a:t>
            </a:r>
            <a:r>
              <a:rPr lang="en-US" b="1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tata</a:t>
            </a:r>
            <a:r>
              <a:rPr lang="en-US" b="1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kelola</a:t>
            </a:r>
            <a:r>
              <a:rPr lang="en-US" b="1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pemerintahan</a:t>
            </a:r>
            <a:r>
              <a:rPr lang="en-US" b="1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b="1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baik</a:t>
            </a:r>
            <a:r>
              <a:rPr lang="en-US" b="1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b="1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bersih</a:t>
            </a:r>
            <a:r>
              <a:rPr lang="en-US" b="1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b="1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transparan</a:t>
            </a:r>
            <a:r>
              <a:rPr lang="en-US" b="1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b="1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akuntabel</a:t>
            </a:r>
            <a:r>
              <a:rPr lang="en-US" b="1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b="1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b="1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mengayomi</a:t>
            </a:r>
            <a:endParaRPr lang="en-SG" b="1" dirty="0">
              <a:ln w="1905">
                <a:noFill/>
              </a:ln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15875">
              <a:spcAft>
                <a:spcPts val="600"/>
              </a:spcAft>
            </a:pP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Mewujudkan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Sumber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Daya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Manusia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bertaqwa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berdaya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saing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masyarakat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sejahtera</a:t>
            </a:r>
            <a:endParaRPr lang="en-US" dirty="0">
              <a:ln w="1905">
                <a:noFill/>
              </a:ln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15875">
              <a:spcAft>
                <a:spcPts val="600"/>
              </a:spcAft>
            </a:pP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Mewujudkan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tata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ruang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kota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berwawasan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lingkungan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infrastruktur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kota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modern,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serta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penataan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permukiman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ramah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asri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nyaman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sesuai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nilai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budaya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bangsa</a:t>
            </a:r>
            <a:endParaRPr lang="en-US" dirty="0">
              <a:ln w="1905">
                <a:noFill/>
              </a:ln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15875">
              <a:spcAft>
                <a:spcPts val="600"/>
              </a:spcAft>
            </a:pP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Mewujudkan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penguatan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sektor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industri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peningkatkan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peran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sektor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jasa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perdagangan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pariwisata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alihkapal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maritim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pertanian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peternakan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dalam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menopang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perekonomian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daerah</a:t>
            </a:r>
            <a:endParaRPr lang="en-US" dirty="0">
              <a:ln w="1905">
                <a:noFill/>
              </a:ln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15875">
              <a:spcAft>
                <a:spcPts val="600"/>
              </a:spcAft>
            </a:pP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Mewujudkan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penguatan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ekonomi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kerakyatan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berbasis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UMKM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koperasi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bersinergi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kebutuhan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industri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pasar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domestik</a:t>
            </a:r>
            <a:endParaRPr lang="en-US" dirty="0">
              <a:ln w="1905">
                <a:noFill/>
              </a:ln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15875">
              <a:spcAft>
                <a:spcPts val="600"/>
              </a:spcAft>
            </a:pP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Mewujudkan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percepatan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pembangunan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daerah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hinterland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sebagai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penopang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penyangga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err="1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perekonomian</a:t>
            </a:r>
            <a:r>
              <a:rPr lang="en-US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Kota Batam</a:t>
            </a:r>
          </a:p>
        </p:txBody>
      </p:sp>
      <p:sp>
        <p:nvSpPr>
          <p:cNvPr id="18" name="Pentagon 17"/>
          <p:cNvSpPr/>
          <p:nvPr/>
        </p:nvSpPr>
        <p:spPr>
          <a:xfrm>
            <a:off x="112964" y="184059"/>
            <a:ext cx="683049" cy="642942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Pentagon 18"/>
          <p:cNvSpPr/>
          <p:nvPr/>
        </p:nvSpPr>
        <p:spPr>
          <a:xfrm>
            <a:off x="114291" y="2343528"/>
            <a:ext cx="683049" cy="928694"/>
          </a:xfrm>
          <a:prstGeom prst="homePlate">
            <a:avLst/>
          </a:prstGeom>
          <a:solidFill>
            <a:srgbClr val="B8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Pentagon 19"/>
          <p:cNvSpPr/>
          <p:nvPr/>
        </p:nvSpPr>
        <p:spPr>
          <a:xfrm>
            <a:off x="112964" y="820879"/>
            <a:ext cx="683049" cy="642942"/>
          </a:xfrm>
          <a:prstGeom prst="homePlate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Pentagon 20"/>
          <p:cNvSpPr/>
          <p:nvPr/>
        </p:nvSpPr>
        <p:spPr>
          <a:xfrm>
            <a:off x="112964" y="3272222"/>
            <a:ext cx="683049" cy="642942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Pentagon 21"/>
          <p:cNvSpPr/>
          <p:nvPr/>
        </p:nvSpPr>
        <p:spPr>
          <a:xfrm>
            <a:off x="129293" y="1414834"/>
            <a:ext cx="683049" cy="928694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3" name="Pentagon 22"/>
          <p:cNvSpPr/>
          <p:nvPr/>
        </p:nvSpPr>
        <p:spPr>
          <a:xfrm>
            <a:off x="114291" y="3915164"/>
            <a:ext cx="683049" cy="642942"/>
          </a:xfrm>
          <a:prstGeom prst="homePlate">
            <a:avLst/>
          </a:prstGeom>
          <a:solidFill>
            <a:srgbClr val="B8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TextBox 23"/>
          <p:cNvSpPr txBox="1"/>
          <p:nvPr/>
        </p:nvSpPr>
        <p:spPr>
          <a:xfrm>
            <a:off x="81632" y="331122"/>
            <a:ext cx="569802" cy="369332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632" y="914768"/>
            <a:ext cx="569802" cy="369332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334" y="1688444"/>
            <a:ext cx="569802" cy="369332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632" y="2617138"/>
            <a:ext cx="569802" cy="369332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632" y="3402956"/>
            <a:ext cx="569802" cy="369332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632" y="4045898"/>
            <a:ext cx="569802" cy="369332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245728" y="227346"/>
            <a:ext cx="1436104" cy="193897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>
              <a:tabLst>
                <a:tab pos="7800691" algn="l"/>
              </a:tabLst>
            </a:pPr>
            <a:r>
              <a:rPr lang="en-US" sz="6000" b="1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Bradley Hand ITC" pitchFamily="66" charset="0"/>
                <a:cs typeface="Aharoni" pitchFamily="2" charset="-79"/>
              </a:rPr>
              <a:t>M I S 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3348" y="4796492"/>
            <a:ext cx="87037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C00000"/>
                </a:solidFill>
              </a:rPr>
              <a:t>Penyelenggaraan</a:t>
            </a:r>
            <a:r>
              <a:rPr lang="en-US" sz="2400" b="1" i="1" dirty="0">
                <a:solidFill>
                  <a:srgbClr val="C00000"/>
                </a:solidFill>
              </a:rPr>
              <a:t> Mal </a:t>
            </a:r>
            <a:r>
              <a:rPr lang="en-US" sz="2400" b="1" i="1" dirty="0" err="1">
                <a:solidFill>
                  <a:srgbClr val="C00000"/>
                </a:solidFill>
              </a:rPr>
              <a:t>Pelayanan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Publik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dimaksudkan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dalam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rangka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mewujudkan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visi</a:t>
            </a:r>
            <a:r>
              <a:rPr lang="en-US" sz="2400" b="1" i="1" dirty="0">
                <a:solidFill>
                  <a:srgbClr val="C00000"/>
                </a:solidFill>
              </a:rPr>
              <a:t> Kota </a:t>
            </a:r>
            <a:r>
              <a:rPr lang="en-US" sz="2400" b="1" i="1" dirty="0" err="1">
                <a:solidFill>
                  <a:srgbClr val="C00000"/>
                </a:solidFill>
              </a:rPr>
              <a:t>Batam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Khususnya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dalam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upaya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Meningkatkan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Daya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Saing</a:t>
            </a:r>
            <a:r>
              <a:rPr lang="en-US" sz="2400" b="1" i="1" dirty="0">
                <a:solidFill>
                  <a:srgbClr val="C00000"/>
                </a:solidFill>
              </a:rPr>
              <a:t> Kota </a:t>
            </a:r>
            <a:r>
              <a:rPr lang="en-US" sz="2400" b="1" i="1" dirty="0" err="1">
                <a:solidFill>
                  <a:srgbClr val="C00000"/>
                </a:solidFill>
              </a:rPr>
              <a:t>Batam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sebagai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daerah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Investasi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melalui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pelaksanaan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tata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kelola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pemerintahan</a:t>
            </a:r>
            <a:r>
              <a:rPr lang="en-US" sz="2400" b="1" i="1" dirty="0">
                <a:solidFill>
                  <a:srgbClr val="C00000"/>
                </a:solidFill>
              </a:rPr>
              <a:t> yang </a:t>
            </a:r>
            <a:r>
              <a:rPr lang="en-US" sz="2400" b="1" i="1" dirty="0" err="1">
                <a:solidFill>
                  <a:srgbClr val="C00000"/>
                </a:solidFill>
              </a:rPr>
              <a:t>baik</a:t>
            </a:r>
            <a:r>
              <a:rPr lang="en-US" sz="2400" b="1" i="1" dirty="0">
                <a:solidFill>
                  <a:srgbClr val="C00000"/>
                </a:solidFill>
              </a:rPr>
              <a:t>, </a:t>
            </a:r>
            <a:r>
              <a:rPr lang="en-US" sz="2400" b="1" i="1" dirty="0" err="1">
                <a:solidFill>
                  <a:srgbClr val="C00000"/>
                </a:solidFill>
              </a:rPr>
              <a:t>bersih</a:t>
            </a:r>
            <a:r>
              <a:rPr lang="en-US" sz="2400" b="1" i="1" dirty="0">
                <a:solidFill>
                  <a:srgbClr val="C00000"/>
                </a:solidFill>
              </a:rPr>
              <a:t>, </a:t>
            </a:r>
            <a:r>
              <a:rPr lang="en-US" sz="2400" b="1" i="1" dirty="0" err="1">
                <a:solidFill>
                  <a:srgbClr val="C00000"/>
                </a:solidFill>
              </a:rPr>
              <a:t>transparan</a:t>
            </a:r>
            <a:r>
              <a:rPr lang="en-US" sz="2400" b="1" i="1" dirty="0">
                <a:solidFill>
                  <a:srgbClr val="C00000"/>
                </a:solidFill>
              </a:rPr>
              <a:t>, </a:t>
            </a:r>
            <a:r>
              <a:rPr lang="en-US" sz="2400" b="1" i="1" dirty="0" err="1">
                <a:solidFill>
                  <a:srgbClr val="C00000"/>
                </a:solidFill>
              </a:rPr>
              <a:t>akuntabel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dan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mengayomi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BA2BA0-00DF-4618-8B0F-6009B8B997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194" y="2527926"/>
            <a:ext cx="2887515" cy="1795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73291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30000" t="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BC0DE0-616D-41AC-BC94-36A7979CA87A}"/>
              </a:ext>
            </a:extLst>
          </p:cNvPr>
          <p:cNvSpPr/>
          <p:nvPr/>
        </p:nvSpPr>
        <p:spPr>
          <a:xfrm>
            <a:off x="2877116" y="1036539"/>
            <a:ext cx="7190182" cy="830904"/>
          </a:xfrm>
          <a:prstGeom prst="rect">
            <a:avLst/>
          </a:prstGeom>
          <a:noFill/>
        </p:spPr>
        <p:txBody>
          <a:bodyPr wrap="none" lIns="91349" tIns="45674" rIns="91349" bIns="45674">
            <a:spAutoFit/>
          </a:bodyPr>
          <a:lstStyle/>
          <a:p>
            <a:pPr algn="ctr"/>
            <a:r>
              <a:rPr lang="id-ID" sz="4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PERMASALAHAN DI BATAM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786750-61FD-4ED9-BE93-F127C07508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28" y="2205823"/>
            <a:ext cx="1160432" cy="11576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958849-EF4E-438A-9A75-40DDCC899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95" y="2365685"/>
            <a:ext cx="1258546" cy="86769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504547-1EC5-4AF8-AC06-88BA4443193C}"/>
              </a:ext>
            </a:extLst>
          </p:cNvPr>
          <p:cNvCxnSpPr/>
          <p:nvPr/>
        </p:nvCxnSpPr>
        <p:spPr>
          <a:xfrm>
            <a:off x="1828558" y="2127979"/>
            <a:ext cx="0" cy="2963296"/>
          </a:xfrm>
          <a:prstGeom prst="line">
            <a:avLst/>
          </a:prstGeom>
          <a:ln w="152400" cmpd="tri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49123C0-55EF-447B-987A-508552B827F4}"/>
              </a:ext>
            </a:extLst>
          </p:cNvPr>
          <p:cNvSpPr txBox="1"/>
          <p:nvPr/>
        </p:nvSpPr>
        <p:spPr>
          <a:xfrm>
            <a:off x="2045303" y="3549750"/>
            <a:ext cx="1369290" cy="14735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9" tIns="45674" rIns="91349" bIns="45674" rtlCol="0">
            <a:spAutoFit/>
          </a:bodyPr>
          <a:lstStyle/>
          <a:p>
            <a:pPr algn="ctr"/>
            <a:r>
              <a:rPr lang="id-ID" dirty="0">
                <a:solidFill>
                  <a:srgbClr val="FF0000"/>
                </a:solidFill>
                <a:latin typeface="Britannic Bold" panose="020B0903060703020204" pitchFamily="34" charset="0"/>
              </a:rPr>
              <a:t>Lokasi pelayanan Publi</a:t>
            </a:r>
            <a:r>
              <a:rPr lang="en-AU" dirty="0">
                <a:solidFill>
                  <a:srgbClr val="FF0000"/>
                </a:solidFill>
                <a:latin typeface="Britannic Bold" panose="020B0903060703020204" pitchFamily="34" charset="0"/>
              </a:rPr>
              <a:t>k</a:t>
            </a:r>
            <a:r>
              <a:rPr lang="id-ID" dirty="0">
                <a:solidFill>
                  <a:srgbClr val="FF0000"/>
                </a:solidFill>
                <a:latin typeface="Britannic Bold" panose="020B0903060703020204" pitchFamily="34" charset="0"/>
              </a:rPr>
              <a:t> berbeda-beda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CDDB5D-1D76-4680-902A-115677F264E0}"/>
              </a:ext>
            </a:extLst>
          </p:cNvPr>
          <p:cNvCxnSpPr/>
          <p:nvPr/>
        </p:nvCxnSpPr>
        <p:spPr>
          <a:xfrm>
            <a:off x="3640716" y="2127979"/>
            <a:ext cx="0" cy="2963296"/>
          </a:xfrm>
          <a:prstGeom prst="line">
            <a:avLst/>
          </a:prstGeom>
          <a:ln w="152400" cmpd="tri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21">
            <a:extLst>
              <a:ext uri="{FF2B5EF4-FFF2-40B4-BE49-F238E27FC236}">
                <a16:creationId xmlns:a16="http://schemas.microsoft.com/office/drawing/2014/main" id="{D0B73091-A7E5-4DEB-8634-C9003E494128}"/>
              </a:ext>
            </a:extLst>
          </p:cNvPr>
          <p:cNvGrpSpPr/>
          <p:nvPr/>
        </p:nvGrpSpPr>
        <p:grpSpPr>
          <a:xfrm>
            <a:off x="4037853" y="2110793"/>
            <a:ext cx="1455027" cy="1377477"/>
            <a:chOff x="5531046" y="2207335"/>
            <a:chExt cx="2240583" cy="1933736"/>
          </a:xfrm>
        </p:grpSpPr>
        <p:pic>
          <p:nvPicPr>
            <p:cNvPr id="14" name="Picture 4" descr="Related image">
              <a:extLst>
                <a:ext uri="{FF2B5EF4-FFF2-40B4-BE49-F238E27FC236}">
                  <a16:creationId xmlns:a16="http://schemas.microsoft.com/office/drawing/2014/main" id="{C8BE68DA-00C9-45CE-8F19-C90C3A2096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199" y="2782916"/>
              <a:ext cx="1810873" cy="1358155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784689C-7368-4C65-9789-F2E542D65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31046" y="2207335"/>
              <a:ext cx="2240583" cy="1105486"/>
            </a:xfrm>
            <a:prstGeom prst="rect">
              <a:avLst/>
            </a:prstGeom>
            <a:effectLst>
              <a:softEdge rad="31750"/>
            </a:effec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75EFCEC-2B81-4376-9B80-E215107C35C8}"/>
              </a:ext>
            </a:extLst>
          </p:cNvPr>
          <p:cNvSpPr txBox="1"/>
          <p:nvPr/>
        </p:nvSpPr>
        <p:spPr>
          <a:xfrm>
            <a:off x="3841968" y="3549750"/>
            <a:ext cx="1919508" cy="9232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9" tIns="45674" rIns="91349" bIns="45674" rtlCol="0">
            <a:spAutoFit/>
          </a:bodyPr>
          <a:lstStyle/>
          <a:p>
            <a:pPr algn="ctr"/>
            <a:r>
              <a:rPr lang="id-ID" dirty="0">
                <a:solidFill>
                  <a:srgbClr val="002060"/>
                </a:solidFill>
                <a:latin typeface="Britannic Bold" panose="020B0903060703020204" pitchFamily="34" charset="0"/>
              </a:rPr>
              <a:t>Birokrasi yang rumit dan Tidak Transparan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4D77C3-64BB-435D-92C5-48D4D11B7340}"/>
              </a:ext>
            </a:extLst>
          </p:cNvPr>
          <p:cNvCxnSpPr/>
          <p:nvPr/>
        </p:nvCxnSpPr>
        <p:spPr>
          <a:xfrm>
            <a:off x="5945172" y="2110792"/>
            <a:ext cx="0" cy="2963296"/>
          </a:xfrm>
          <a:prstGeom prst="line">
            <a:avLst/>
          </a:prstGeom>
          <a:ln w="152400" cmpd="tri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96BF82D-0E2F-4489-88F5-DEF35F73691F}"/>
              </a:ext>
            </a:extLst>
          </p:cNvPr>
          <p:cNvSpPr txBox="1"/>
          <p:nvPr/>
        </p:nvSpPr>
        <p:spPr>
          <a:xfrm>
            <a:off x="6112686" y="3549750"/>
            <a:ext cx="1559401" cy="11972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9" tIns="45674" rIns="91349" bIns="45674" rtlCol="0">
            <a:spAutoFit/>
          </a:bodyPr>
          <a:lstStyle/>
          <a:p>
            <a:pPr algn="ctr"/>
            <a:r>
              <a:rPr lang="id-ID" dirty="0">
                <a:latin typeface="Britannic Bold" panose="020B0903060703020204" pitchFamily="34" charset="0"/>
              </a:rPr>
              <a:t>Ketersediaan data dan Informasi terbatas</a:t>
            </a:r>
          </a:p>
        </p:txBody>
      </p:sp>
      <p:grpSp>
        <p:nvGrpSpPr>
          <p:cNvPr id="19" name="Group 24">
            <a:extLst>
              <a:ext uri="{FF2B5EF4-FFF2-40B4-BE49-F238E27FC236}">
                <a16:creationId xmlns:a16="http://schemas.microsoft.com/office/drawing/2014/main" id="{B3AAC34E-2C1E-46D1-AFD0-F60C900825C4}"/>
              </a:ext>
            </a:extLst>
          </p:cNvPr>
          <p:cNvGrpSpPr/>
          <p:nvPr/>
        </p:nvGrpSpPr>
        <p:grpSpPr>
          <a:xfrm>
            <a:off x="6274311" y="2263030"/>
            <a:ext cx="1174000" cy="1073003"/>
            <a:chOff x="7184602" y="2263607"/>
            <a:chExt cx="1473563" cy="1362812"/>
          </a:xfrm>
        </p:grpSpPr>
        <p:pic>
          <p:nvPicPr>
            <p:cNvPr id="20" name="Picture 6" descr="Related image">
              <a:extLst>
                <a:ext uri="{FF2B5EF4-FFF2-40B4-BE49-F238E27FC236}">
                  <a16:creationId xmlns:a16="http://schemas.microsoft.com/office/drawing/2014/main" id="{B1CAC73F-035D-4D98-BA9E-5219267B19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5353" y="2263607"/>
              <a:ext cx="1362812" cy="13628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Image result for padlock .png">
              <a:extLst>
                <a:ext uri="{FF2B5EF4-FFF2-40B4-BE49-F238E27FC236}">
                  <a16:creationId xmlns:a16="http://schemas.microsoft.com/office/drawing/2014/main" id="{AAD760A9-B451-47D9-AA26-ABF3F4D07A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4602" y="2953910"/>
              <a:ext cx="496784" cy="4967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FE8F94F-7359-4A7D-B5EF-2600812858CC}"/>
              </a:ext>
            </a:extLst>
          </p:cNvPr>
          <p:cNvCxnSpPr/>
          <p:nvPr/>
        </p:nvCxnSpPr>
        <p:spPr>
          <a:xfrm>
            <a:off x="7813586" y="2144362"/>
            <a:ext cx="0" cy="2963296"/>
          </a:xfrm>
          <a:prstGeom prst="line">
            <a:avLst/>
          </a:prstGeom>
          <a:ln w="152400" cmpd="tri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0" descr="Image result for petugas .png">
            <a:extLst>
              <a:ext uri="{FF2B5EF4-FFF2-40B4-BE49-F238E27FC236}">
                <a16:creationId xmlns:a16="http://schemas.microsoft.com/office/drawing/2014/main" id="{E3F2FA1D-14C2-417B-A996-E965676FF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355" y="2270151"/>
            <a:ext cx="1075369" cy="1072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2E6E673-1D20-4BC9-916D-2193BB9D6438}"/>
              </a:ext>
            </a:extLst>
          </p:cNvPr>
          <p:cNvSpPr txBox="1"/>
          <p:nvPr/>
        </p:nvSpPr>
        <p:spPr>
          <a:xfrm>
            <a:off x="7982991" y="3537177"/>
            <a:ext cx="1562818" cy="20312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9" tIns="45674" rIns="91349" bIns="45674" rtlCol="0">
            <a:spAutoFit/>
          </a:bodyPr>
          <a:lstStyle/>
          <a:p>
            <a:pPr algn="ctr"/>
            <a:r>
              <a:rPr lang="id-ID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Penggunaan Teknologi Informasi belum optimal dan Data belum terintegrasi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DCE32A7-9817-437E-9B9F-7CD6EE29DF56}"/>
              </a:ext>
            </a:extLst>
          </p:cNvPr>
          <p:cNvCxnSpPr/>
          <p:nvPr/>
        </p:nvCxnSpPr>
        <p:spPr>
          <a:xfrm>
            <a:off x="9738264" y="2144362"/>
            <a:ext cx="0" cy="2963296"/>
          </a:xfrm>
          <a:prstGeom prst="line">
            <a:avLst/>
          </a:prstGeom>
          <a:ln w="152400" cmpd="tri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36">
            <a:extLst>
              <a:ext uri="{FF2B5EF4-FFF2-40B4-BE49-F238E27FC236}">
                <a16:creationId xmlns:a16="http://schemas.microsoft.com/office/drawing/2014/main" id="{2695D18A-E8F6-4896-AD0A-0E8F58F9807C}"/>
              </a:ext>
            </a:extLst>
          </p:cNvPr>
          <p:cNvGrpSpPr/>
          <p:nvPr/>
        </p:nvGrpSpPr>
        <p:grpSpPr>
          <a:xfrm>
            <a:off x="10152636" y="2184480"/>
            <a:ext cx="1468543" cy="1230103"/>
            <a:chOff x="9947144" y="2421573"/>
            <a:chExt cx="1468734" cy="1233243"/>
          </a:xfrm>
        </p:grpSpPr>
        <p:grpSp>
          <p:nvGrpSpPr>
            <p:cNvPr id="27" name="Group 33">
              <a:extLst>
                <a:ext uri="{FF2B5EF4-FFF2-40B4-BE49-F238E27FC236}">
                  <a16:creationId xmlns:a16="http://schemas.microsoft.com/office/drawing/2014/main" id="{5FA676F7-758C-4FF4-97CB-D038020D40F4}"/>
                </a:ext>
              </a:extLst>
            </p:cNvPr>
            <p:cNvGrpSpPr/>
            <p:nvPr/>
          </p:nvGrpSpPr>
          <p:grpSpPr>
            <a:xfrm>
              <a:off x="9947144" y="2421573"/>
              <a:ext cx="897240" cy="958758"/>
              <a:chOff x="9947144" y="2421573"/>
              <a:chExt cx="897240" cy="95875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034020A-0932-4A2B-818D-7994D657BB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7144" y="2483091"/>
                <a:ext cx="897240" cy="897240"/>
              </a:xfrm>
              <a:prstGeom prst="rect">
                <a:avLst/>
              </a:prstGeom>
            </p:spPr>
          </p:pic>
          <p:pic>
            <p:nvPicPr>
              <p:cNvPr id="30" name="Picture 20" descr="Image result for Rupiah .png">
                <a:extLst>
                  <a:ext uri="{FF2B5EF4-FFF2-40B4-BE49-F238E27FC236}">
                    <a16:creationId xmlns:a16="http://schemas.microsoft.com/office/drawing/2014/main" id="{2AF3999A-2D5C-4553-B5A0-9A968BCBCD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02354" y="2421573"/>
                <a:ext cx="587156" cy="587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7F8E086-D336-4ABA-BA1E-69892868E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9510" y="2828448"/>
              <a:ext cx="826368" cy="826368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18211A4-C757-4F77-BF4C-FE4FCD63A16B}"/>
              </a:ext>
            </a:extLst>
          </p:cNvPr>
          <p:cNvSpPr txBox="1"/>
          <p:nvPr/>
        </p:nvSpPr>
        <p:spPr>
          <a:xfrm>
            <a:off x="9930721" y="3549750"/>
            <a:ext cx="1977072" cy="14735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9" tIns="45674" rIns="91349" bIns="45674" rtlCol="0">
            <a:spAutoFit/>
          </a:bodyPr>
          <a:lstStyle/>
          <a:p>
            <a:pPr algn="ctr"/>
            <a:r>
              <a:rPr lang="id-ID" dirty="0">
                <a:solidFill>
                  <a:srgbClr val="002060"/>
                </a:solidFill>
                <a:latin typeface="Britannic Bold" panose="020B0903060703020204" pitchFamily="34" charset="0"/>
              </a:rPr>
              <a:t>Pemohon Banyak mengeluarkan Biaya dan tidak adanya kepastian waktu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DE2A94-22D8-49A7-9F9E-029EEBB66A26}"/>
              </a:ext>
            </a:extLst>
          </p:cNvPr>
          <p:cNvSpPr txBox="1"/>
          <p:nvPr/>
        </p:nvSpPr>
        <p:spPr>
          <a:xfrm>
            <a:off x="62951" y="3574886"/>
            <a:ext cx="1689385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</a:rPr>
              <a:t>Banyaknya instansi yang melaksanakan pelayanan Publik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BE39E0D-4BCD-491D-ADB2-4748B34DD3EE}"/>
              </a:ext>
            </a:extLst>
          </p:cNvPr>
          <p:cNvGrpSpPr/>
          <p:nvPr/>
        </p:nvGrpSpPr>
        <p:grpSpPr>
          <a:xfrm>
            <a:off x="486101" y="277296"/>
            <a:ext cx="3828721" cy="543220"/>
            <a:chOff x="486101" y="277296"/>
            <a:chExt cx="3828721" cy="543220"/>
          </a:xfrm>
        </p:grpSpPr>
        <p:pic>
          <p:nvPicPr>
            <p:cNvPr id="36" name="Content Placeholder 6">
              <a:extLst>
                <a:ext uri="{FF2B5EF4-FFF2-40B4-BE49-F238E27FC236}">
                  <a16:creationId xmlns:a16="http://schemas.microsoft.com/office/drawing/2014/main" id="{B4190AF4-1212-46DF-80E0-B97E7A730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1" y="277296"/>
              <a:ext cx="396044" cy="54322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FE25842-35A5-4E45-B80B-4D0B53029939}"/>
                </a:ext>
              </a:extLst>
            </p:cNvPr>
            <p:cNvSpPr txBox="1"/>
            <p:nvPr/>
          </p:nvSpPr>
          <p:spPr>
            <a:xfrm>
              <a:off x="956352" y="277296"/>
              <a:ext cx="3358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PEMERINTAH KOTA BATAM</a:t>
              </a:r>
            </a:p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en-AU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en-US" sz="1400" b="1" dirty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864458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30000" t="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7EB7A2-39A3-42C5-90C9-941994C4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23" y="4475907"/>
            <a:ext cx="8533289" cy="1503230"/>
          </a:xfrm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D32A7D-EB44-428E-9539-C0D902E17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594" y="1986729"/>
            <a:ext cx="10971372" cy="4514439"/>
          </a:xfrm>
        </p:spPr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5B8154-B523-4C82-B042-2CF7FC602BF3}"/>
              </a:ext>
            </a:extLst>
          </p:cNvPr>
          <p:cNvSpPr/>
          <p:nvPr/>
        </p:nvSpPr>
        <p:spPr>
          <a:xfrm>
            <a:off x="2111461" y="933310"/>
            <a:ext cx="8380691" cy="1074475"/>
          </a:xfrm>
          <a:prstGeom prst="rect">
            <a:avLst/>
          </a:prstGeom>
          <a:noFill/>
        </p:spPr>
        <p:txBody>
          <a:bodyPr wrap="none" lIns="91349" tIns="45674" rIns="91349" bIns="45674">
            <a:spAutoFit/>
          </a:bodyPr>
          <a:lstStyle/>
          <a:p>
            <a:pPr algn="ctr"/>
            <a:r>
              <a:rPr lang="id-ID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PEMECAHAN MASALAH DENGAN MEMBANGUN</a:t>
            </a:r>
          </a:p>
          <a:p>
            <a:pPr algn="ctr"/>
            <a:r>
              <a:rPr lang="en-AU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MAL PELAYANAN PUBLIK</a:t>
            </a:r>
            <a:endParaRPr lang="id-ID" sz="32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08BC4F-D2B8-4696-8173-C5BF5FE27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931" y="2664610"/>
            <a:ext cx="1013752" cy="10132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6B7FCC-6E69-4FBD-B205-2C2CFFF10BF1}"/>
              </a:ext>
            </a:extLst>
          </p:cNvPr>
          <p:cNvSpPr txBox="1"/>
          <p:nvPr/>
        </p:nvSpPr>
        <p:spPr>
          <a:xfrm>
            <a:off x="5058376" y="4385517"/>
            <a:ext cx="2571728" cy="644685"/>
          </a:xfrm>
          <a:prstGeom prst="rect">
            <a:avLst/>
          </a:prstGeom>
          <a:noFill/>
        </p:spPr>
        <p:txBody>
          <a:bodyPr wrap="square" lIns="91349" tIns="45674" rIns="91349" bIns="45674" rtlCol="0">
            <a:spAutoFit/>
          </a:bodyPr>
          <a:lstStyle/>
          <a:p>
            <a:pPr algn="ctr"/>
            <a:r>
              <a:rPr lang="id-ID" b="1" dirty="0"/>
              <a:t>SYSTEM INFORMASI </a:t>
            </a:r>
          </a:p>
          <a:p>
            <a:pPr algn="ctr"/>
            <a:r>
              <a:rPr lang="en-US" b="1" dirty="0"/>
              <a:t>TERINTEGRASI</a:t>
            </a:r>
            <a:endParaRPr lang="id-ID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994E12-AFD7-4789-8D6A-E6EA9AF59068}"/>
              </a:ext>
            </a:extLst>
          </p:cNvPr>
          <p:cNvSpPr txBox="1"/>
          <p:nvPr/>
        </p:nvSpPr>
        <p:spPr>
          <a:xfrm>
            <a:off x="1129762" y="4505056"/>
            <a:ext cx="3646007" cy="368392"/>
          </a:xfrm>
          <a:prstGeom prst="rect">
            <a:avLst/>
          </a:prstGeom>
          <a:noFill/>
        </p:spPr>
        <p:txBody>
          <a:bodyPr wrap="square" lIns="91349" tIns="45674" rIns="91349" bIns="45674" rtlCol="0">
            <a:spAutoFit/>
          </a:bodyPr>
          <a:lstStyle/>
          <a:p>
            <a:r>
              <a:rPr lang="en-AU" b="1" dirty="0"/>
              <a:t>MAL PELAYANAN PUBLIK</a:t>
            </a:r>
            <a:endParaRPr lang="id-ID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29DB60-1162-4608-8AEB-DBC41F9A48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038" y="2562039"/>
            <a:ext cx="1504488" cy="15008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310135-0194-42CC-98C0-C80CAC14F5BD}"/>
              </a:ext>
            </a:extLst>
          </p:cNvPr>
          <p:cNvSpPr txBox="1"/>
          <p:nvPr/>
        </p:nvSpPr>
        <p:spPr>
          <a:xfrm>
            <a:off x="8752936" y="4475907"/>
            <a:ext cx="2500330" cy="523127"/>
          </a:xfrm>
          <a:prstGeom prst="rect">
            <a:avLst/>
          </a:prstGeom>
          <a:noFill/>
        </p:spPr>
        <p:txBody>
          <a:bodyPr wrap="square" lIns="91349" tIns="45674" rIns="91349" bIns="45674" rtlCol="0">
            <a:spAutoFit/>
          </a:bodyPr>
          <a:lstStyle/>
          <a:p>
            <a:pPr algn="ctr"/>
            <a:r>
              <a:rPr lang="id-ID" sz="1400" b="1" dirty="0"/>
              <a:t>Pelayanan Masyarakat yang Terukur dan Akurat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AECC26-BF58-4380-815F-3407AA7B294F}"/>
              </a:ext>
            </a:extLst>
          </p:cNvPr>
          <p:cNvCxnSpPr/>
          <p:nvPr/>
        </p:nvCxnSpPr>
        <p:spPr>
          <a:xfrm>
            <a:off x="3473299" y="3189904"/>
            <a:ext cx="1875927" cy="0"/>
          </a:xfrm>
          <a:prstGeom prst="line">
            <a:avLst/>
          </a:prstGeom>
          <a:ln w="177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EC3B9E-2909-464A-9A32-F616D941F538}"/>
              </a:ext>
            </a:extLst>
          </p:cNvPr>
          <p:cNvCxnSpPr/>
          <p:nvPr/>
        </p:nvCxnSpPr>
        <p:spPr>
          <a:xfrm>
            <a:off x="7095204" y="3171225"/>
            <a:ext cx="1875927" cy="0"/>
          </a:xfrm>
          <a:prstGeom prst="line">
            <a:avLst/>
          </a:prstGeom>
          <a:ln w="177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EF7A5A2-5FDF-4466-8921-936FF5AA1F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0302">
            <a:off x="1364716" y="2234070"/>
            <a:ext cx="607246" cy="60577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7" name="Picture 2" descr="Image result for building .png">
            <a:extLst>
              <a:ext uri="{FF2B5EF4-FFF2-40B4-BE49-F238E27FC236}">
                <a16:creationId xmlns:a16="http://schemas.microsoft.com/office/drawing/2014/main" id="{3B82FDBD-9C24-4D99-A61F-EC663B111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74" y="2439478"/>
            <a:ext cx="2058825" cy="2053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8E3B52C-FF29-4CFF-816F-2F0AE6804BEB}"/>
              </a:ext>
            </a:extLst>
          </p:cNvPr>
          <p:cNvGrpSpPr/>
          <p:nvPr/>
        </p:nvGrpSpPr>
        <p:grpSpPr>
          <a:xfrm>
            <a:off x="486101" y="277296"/>
            <a:ext cx="3828721" cy="543220"/>
            <a:chOff x="486101" y="277296"/>
            <a:chExt cx="3828721" cy="543220"/>
          </a:xfrm>
        </p:grpSpPr>
        <p:pic>
          <p:nvPicPr>
            <p:cNvPr id="21" name="Content Placeholder 6">
              <a:extLst>
                <a:ext uri="{FF2B5EF4-FFF2-40B4-BE49-F238E27FC236}">
                  <a16:creationId xmlns:a16="http://schemas.microsoft.com/office/drawing/2014/main" id="{9FD69763-F809-499D-B835-FEBF0DE24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1" y="277296"/>
              <a:ext cx="396044" cy="54322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E59A7A-8EE5-4BF0-9D27-BA23D95F3A13}"/>
                </a:ext>
              </a:extLst>
            </p:cNvPr>
            <p:cNvSpPr txBox="1"/>
            <p:nvPr/>
          </p:nvSpPr>
          <p:spPr>
            <a:xfrm>
              <a:off x="956352" y="277296"/>
              <a:ext cx="3358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PEMERINTAH KOTA BATAM</a:t>
              </a:r>
            </a:p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en-AU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en-US" sz="1400" b="1" dirty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399106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30000" t="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C503A4-9286-48E3-BDD5-7C4212B1C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23" y="4475907"/>
            <a:ext cx="8533289" cy="150323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597357-1E77-4588-A3DA-302B6DAD7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123" y="684054"/>
            <a:ext cx="8533289" cy="3606062"/>
          </a:xfrm>
        </p:spPr>
        <p:txBody>
          <a:bodyPr/>
          <a:lstStyle/>
          <a:p>
            <a:pPr>
              <a:buNone/>
            </a:pPr>
            <a:r>
              <a:rPr lang="en-US" dirty="0"/>
              <a:t>  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C70216E6-1903-4657-9FFE-590D7819DD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507908"/>
              </p:ext>
            </p:extLst>
          </p:nvPr>
        </p:nvGraphicFramePr>
        <p:xfrm>
          <a:off x="143063" y="2035192"/>
          <a:ext cx="9150770" cy="4340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D1F81CC-792B-4D6E-B411-757AA8F50A13}"/>
              </a:ext>
            </a:extLst>
          </p:cNvPr>
          <p:cNvSpPr/>
          <p:nvPr/>
        </p:nvSpPr>
        <p:spPr>
          <a:xfrm>
            <a:off x="3011228" y="1134253"/>
            <a:ext cx="7419219" cy="707793"/>
          </a:xfrm>
          <a:prstGeom prst="rect">
            <a:avLst/>
          </a:prstGeom>
          <a:noFill/>
        </p:spPr>
        <p:txBody>
          <a:bodyPr wrap="none" lIns="91349" tIns="45674" rIns="91349" bIns="45674">
            <a:spAutoFit/>
          </a:bodyPr>
          <a:lstStyle/>
          <a:p>
            <a:pPr algn="ctr"/>
            <a:r>
              <a:rPr lang="id-ID" sz="40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Tahapan </a:t>
            </a:r>
            <a:r>
              <a:rPr lang="en-AU" sz="40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M</a:t>
            </a:r>
            <a:r>
              <a:rPr lang="id-ID" sz="40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ewujudkan </a:t>
            </a:r>
            <a:r>
              <a:rPr lang="en-AU" sz="3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MPP</a:t>
            </a:r>
            <a:r>
              <a:rPr lang="en-AU" sz="40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d-ID" sz="40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Batam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15A705-3F84-440D-9813-BC496BA5E8BE}"/>
              </a:ext>
            </a:extLst>
          </p:cNvPr>
          <p:cNvGrpSpPr/>
          <p:nvPr/>
        </p:nvGrpSpPr>
        <p:grpSpPr>
          <a:xfrm>
            <a:off x="486101" y="277296"/>
            <a:ext cx="3828721" cy="543220"/>
            <a:chOff x="486101" y="277296"/>
            <a:chExt cx="3828721" cy="543220"/>
          </a:xfrm>
        </p:grpSpPr>
        <p:pic>
          <p:nvPicPr>
            <p:cNvPr id="13" name="Content Placeholder 6">
              <a:extLst>
                <a:ext uri="{FF2B5EF4-FFF2-40B4-BE49-F238E27FC236}">
                  <a16:creationId xmlns:a16="http://schemas.microsoft.com/office/drawing/2014/main" id="{0741F29D-17DD-432A-A05E-794D2E99B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1" y="277296"/>
              <a:ext cx="396044" cy="54322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D95121-B36F-41D5-A023-F063E00B80E0}"/>
                </a:ext>
              </a:extLst>
            </p:cNvPr>
            <p:cNvSpPr txBox="1"/>
            <p:nvPr/>
          </p:nvSpPr>
          <p:spPr>
            <a:xfrm>
              <a:off x="956352" y="277296"/>
              <a:ext cx="3358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PEMERINTAH KOTA BATAM</a:t>
              </a:r>
            </a:p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en-AU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en-US" sz="1400" b="1" dirty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276080" y="2509520"/>
            <a:ext cx="200152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APRIL </a:t>
            </a:r>
            <a:r>
              <a:rPr lang="mr-IN" b="1" dirty="0"/>
              <a:t>–</a:t>
            </a:r>
            <a:r>
              <a:rPr lang="en-US" b="1" dirty="0"/>
              <a:t> MEI 2017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37040" y="4023360"/>
            <a:ext cx="240792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JUNI </a:t>
            </a:r>
            <a:r>
              <a:rPr lang="mr-IN" b="1" dirty="0"/>
              <a:t>–</a:t>
            </a:r>
            <a:r>
              <a:rPr lang="en-US" b="1" dirty="0"/>
              <a:t> JULI 2017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86240" y="5486400"/>
            <a:ext cx="290576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AGUSTUS</a:t>
            </a:r>
            <a:r>
              <a:rPr lang="mr-IN" b="1" dirty="0"/>
              <a:t>–</a:t>
            </a:r>
            <a:r>
              <a:rPr lang="en-US" b="1" dirty="0"/>
              <a:t> NOVEMBER 2017</a:t>
            </a:r>
          </a:p>
        </p:txBody>
      </p:sp>
    </p:spTree>
    <p:extLst>
      <p:ext uri="{BB962C8B-B14F-4D97-AF65-F5344CB8AC3E}">
        <p14:creationId xmlns:p14="http://schemas.microsoft.com/office/powerpoint/2010/main" val="1934923028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11C65CA-157E-4001-9BED-B1BFAC035287}"/>
              </a:ext>
            </a:extLst>
          </p:cNvPr>
          <p:cNvGrpSpPr/>
          <p:nvPr/>
        </p:nvGrpSpPr>
        <p:grpSpPr>
          <a:xfrm>
            <a:off x="486101" y="277296"/>
            <a:ext cx="3828721" cy="543220"/>
            <a:chOff x="486101" y="277296"/>
            <a:chExt cx="3828721" cy="543220"/>
          </a:xfrm>
        </p:grpSpPr>
        <p:pic>
          <p:nvPicPr>
            <p:cNvPr id="13" name="Content Placeholder 6">
              <a:extLst>
                <a:ext uri="{FF2B5EF4-FFF2-40B4-BE49-F238E27FC236}">
                  <a16:creationId xmlns:a16="http://schemas.microsoft.com/office/drawing/2014/main" id="{D7373B12-D562-4B23-BC13-F5F0557E2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1" y="277296"/>
              <a:ext cx="396044" cy="54322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0F0C40-E192-4E4B-9BF1-BD1561C564FA}"/>
                </a:ext>
              </a:extLst>
            </p:cNvPr>
            <p:cNvSpPr txBox="1"/>
            <p:nvPr/>
          </p:nvSpPr>
          <p:spPr>
            <a:xfrm>
              <a:off x="956352" y="277296"/>
              <a:ext cx="3358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PEMERINTAH KOTA BATAM</a:t>
              </a:r>
            </a:p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en-AU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en-US" sz="1400" b="1" dirty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6" name="Picture 15" descr="670_410_pembangunan-mal-pelayanan-publik-dilanjutkan-di-11-daerah_m_18220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05" y="3394364"/>
            <a:ext cx="5861447" cy="34922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96382" y="1412429"/>
            <a:ext cx="5616624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b="1" dirty="0" err="1">
                <a:latin typeface="Arial"/>
                <a:cs typeface="Arial"/>
              </a:rPr>
              <a:t>Lokas</a:t>
            </a: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 : </a:t>
            </a:r>
            <a:r>
              <a:rPr lang="en-US" dirty="0" err="1">
                <a:latin typeface="Arial"/>
                <a:cs typeface="Arial"/>
              </a:rPr>
              <a:t>Gedung</a:t>
            </a:r>
            <a:r>
              <a:rPr lang="en-US" dirty="0">
                <a:latin typeface="Arial"/>
                <a:cs typeface="Arial"/>
              </a:rPr>
              <a:t> Sumatera Convention Centre  (SCC), </a:t>
            </a:r>
            <a:r>
              <a:rPr lang="en-US" dirty="0" err="1">
                <a:latin typeface="Arial"/>
                <a:cs typeface="Arial"/>
              </a:rPr>
              <a:t>Batam</a:t>
            </a:r>
            <a:r>
              <a:rPr lang="en-US" dirty="0">
                <a:latin typeface="Arial"/>
                <a:cs typeface="Arial"/>
              </a:rPr>
              <a:t> Centre</a:t>
            </a:r>
          </a:p>
          <a:p>
            <a:pPr marL="285750" indent="-285750">
              <a:buFontTx/>
              <a:buChar char="•"/>
            </a:pPr>
            <a:r>
              <a:rPr lang="en-US" b="1" dirty="0">
                <a:latin typeface="Arial"/>
                <a:cs typeface="Arial"/>
              </a:rPr>
              <a:t>Status </a:t>
            </a:r>
            <a:r>
              <a:rPr lang="en-US" b="1" dirty="0" err="1">
                <a:latin typeface="Arial"/>
                <a:cs typeface="Arial"/>
              </a:rPr>
              <a:t>Gedung</a:t>
            </a:r>
            <a:r>
              <a:rPr lang="en-US" dirty="0">
                <a:latin typeface="Arial"/>
                <a:cs typeface="Arial"/>
              </a:rPr>
              <a:t> : </a:t>
            </a:r>
            <a:r>
              <a:rPr lang="en-US" dirty="0" err="1">
                <a:latin typeface="Arial"/>
                <a:cs typeface="Arial"/>
              </a:rPr>
              <a:t>Kepemilikan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bersama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diatur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berdasarkan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pembagian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saham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antara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Pemerintah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Provinsi</a:t>
            </a:r>
            <a:r>
              <a:rPr lang="en-US" dirty="0">
                <a:latin typeface="Arial"/>
                <a:cs typeface="Arial"/>
              </a:rPr>
              <a:t> Riau (52%), BP </a:t>
            </a:r>
            <a:r>
              <a:rPr lang="en-US" dirty="0" err="1">
                <a:latin typeface="Arial"/>
                <a:cs typeface="Arial"/>
              </a:rPr>
              <a:t>Batam</a:t>
            </a:r>
            <a:r>
              <a:rPr lang="en-US" dirty="0">
                <a:latin typeface="Arial"/>
                <a:cs typeface="Arial"/>
              </a:rPr>
              <a:t> (42%) </a:t>
            </a:r>
            <a:r>
              <a:rPr lang="en-US" dirty="0" err="1">
                <a:latin typeface="Arial"/>
                <a:cs typeface="Arial"/>
              </a:rPr>
              <a:t>dan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Pemerintah</a:t>
            </a:r>
            <a:r>
              <a:rPr lang="en-US" dirty="0">
                <a:latin typeface="Arial"/>
                <a:cs typeface="Arial"/>
              </a:rPr>
              <a:t> Kota </a:t>
            </a:r>
            <a:r>
              <a:rPr lang="en-US" dirty="0" err="1">
                <a:latin typeface="Arial"/>
                <a:cs typeface="Arial"/>
              </a:rPr>
              <a:t>Batam</a:t>
            </a:r>
            <a:r>
              <a:rPr lang="en-US" dirty="0">
                <a:latin typeface="Arial"/>
                <a:cs typeface="Arial"/>
              </a:rPr>
              <a:t> (6%).</a:t>
            </a:r>
          </a:p>
          <a:p>
            <a:pPr marL="285750" indent="-285750">
              <a:buFontTx/>
              <a:buChar char="•"/>
            </a:pPr>
            <a:r>
              <a:rPr lang="en-US" dirty="0" err="1">
                <a:latin typeface="Arial"/>
                <a:cs typeface="Arial"/>
              </a:rPr>
              <a:t>Saat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ini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Gedung</a:t>
            </a:r>
            <a:r>
              <a:rPr lang="en-US" dirty="0">
                <a:latin typeface="Arial"/>
                <a:cs typeface="Arial"/>
              </a:rPr>
              <a:t> SCC </a:t>
            </a:r>
            <a:r>
              <a:rPr lang="en-US" dirty="0" err="1">
                <a:latin typeface="Arial"/>
                <a:cs typeface="Arial"/>
              </a:rPr>
              <a:t>dalam</a:t>
            </a:r>
            <a:r>
              <a:rPr lang="en-US" dirty="0">
                <a:latin typeface="Arial"/>
                <a:cs typeface="Arial"/>
              </a:rPr>
              <a:t> status </a:t>
            </a:r>
            <a:r>
              <a:rPr lang="en-US" dirty="0" err="1">
                <a:latin typeface="Arial"/>
                <a:cs typeface="Arial"/>
              </a:rPr>
              <a:t>dikelola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oleh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Pihak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Ketiga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b="1" dirty="0">
                <a:latin typeface="Arial"/>
                <a:cs typeface="Arial"/>
              </a:rPr>
              <a:t>PT. 911</a:t>
            </a:r>
            <a:r>
              <a:rPr lang="en-US" dirty="0">
                <a:latin typeface="Arial"/>
                <a:cs typeface="Arial"/>
              </a:rPr>
              <a:t>) </a:t>
            </a:r>
            <a:r>
              <a:rPr lang="en-US" dirty="0" err="1">
                <a:latin typeface="Arial"/>
                <a:cs typeface="Arial"/>
              </a:rPr>
              <a:t>hingga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tahun</a:t>
            </a:r>
            <a:r>
              <a:rPr lang="en-US" dirty="0">
                <a:latin typeface="Arial"/>
                <a:cs typeface="Arial"/>
              </a:rPr>
              <a:t> 2021, </a:t>
            </a:r>
            <a:r>
              <a:rPr lang="en-US" dirty="0" err="1">
                <a:latin typeface="Arial"/>
                <a:cs typeface="Arial"/>
              </a:rPr>
              <a:t>hal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ini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berdampak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pada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timbulnya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biaya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sewa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pada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gedung</a:t>
            </a:r>
            <a:r>
              <a:rPr lang="en-US" dirty="0">
                <a:latin typeface="Arial"/>
                <a:cs typeface="Arial"/>
              </a:rPr>
              <a:t> Mal </a:t>
            </a:r>
            <a:r>
              <a:rPr lang="en-US" dirty="0" err="1">
                <a:latin typeface="Arial"/>
                <a:cs typeface="Arial"/>
              </a:rPr>
              <a:t>Pelayanan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Publik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marL="285750" indent="-285750">
              <a:buFontTx/>
              <a:buChar char="•"/>
            </a:pPr>
            <a:r>
              <a:rPr lang="en-US" dirty="0">
                <a:latin typeface="Arial"/>
                <a:cs typeface="Arial"/>
              </a:rPr>
              <a:t>MPP </a:t>
            </a:r>
            <a:r>
              <a:rPr lang="en-US" dirty="0" err="1">
                <a:latin typeface="Arial"/>
                <a:cs typeface="Arial"/>
              </a:rPr>
              <a:t>Batam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menggunakan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4600m2</a:t>
            </a:r>
            <a:r>
              <a:rPr lang="en-US" dirty="0">
                <a:latin typeface="Arial"/>
                <a:cs typeface="Arial"/>
              </a:rPr>
              <a:t> area </a:t>
            </a:r>
            <a:r>
              <a:rPr lang="en-US" dirty="0" err="1">
                <a:latin typeface="Arial"/>
                <a:cs typeface="Arial"/>
              </a:rPr>
              <a:t>Gedung</a:t>
            </a:r>
            <a:r>
              <a:rPr lang="en-US" dirty="0">
                <a:latin typeface="Arial"/>
                <a:cs typeface="Arial"/>
              </a:rPr>
              <a:t> SCC </a:t>
            </a:r>
            <a:r>
              <a:rPr lang="en-US" dirty="0" err="1">
                <a:latin typeface="Arial"/>
                <a:cs typeface="Arial"/>
              </a:rPr>
              <a:t>untuk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kebutuhan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layanan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publik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 err="1">
                <a:latin typeface="Arial"/>
                <a:cs typeface="Arial"/>
              </a:rPr>
              <a:t>Lantai</a:t>
            </a:r>
            <a:r>
              <a:rPr lang="en-US" dirty="0">
                <a:latin typeface="Arial"/>
                <a:cs typeface="Arial"/>
              </a:rPr>
              <a:t> 1 </a:t>
            </a:r>
            <a:r>
              <a:rPr lang="en-US" dirty="0" err="1">
                <a:latin typeface="Arial"/>
                <a:cs typeface="Arial"/>
              </a:rPr>
              <a:t>dan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Lantai</a:t>
            </a:r>
            <a:r>
              <a:rPr lang="en-US" dirty="0">
                <a:latin typeface="Arial"/>
                <a:cs typeface="Arial"/>
              </a:rPr>
              <a:t> 2)</a:t>
            </a:r>
          </a:p>
          <a:p>
            <a:pPr marL="285750" indent="-285750">
              <a:buFontTx/>
              <a:buChar char="•"/>
            </a:pPr>
            <a:r>
              <a:rPr lang="en-US" dirty="0" err="1">
                <a:latin typeface="Arial"/>
                <a:cs typeface="Arial"/>
              </a:rPr>
              <a:t>Pemerintah</a:t>
            </a:r>
            <a:r>
              <a:rPr lang="en-US" dirty="0">
                <a:latin typeface="Arial"/>
                <a:cs typeface="Arial"/>
              </a:rPr>
              <a:t> Kota </a:t>
            </a:r>
            <a:r>
              <a:rPr lang="en-US" dirty="0" err="1">
                <a:latin typeface="Arial"/>
                <a:cs typeface="Arial"/>
              </a:rPr>
              <a:t>Batam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siap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mengelola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Gedung</a:t>
            </a:r>
            <a:r>
              <a:rPr lang="en-US" dirty="0">
                <a:latin typeface="Arial"/>
                <a:cs typeface="Arial"/>
              </a:rPr>
              <a:t> SCC </a:t>
            </a:r>
            <a:r>
              <a:rPr lang="en-US" dirty="0" err="1">
                <a:latin typeface="Arial"/>
                <a:cs typeface="Arial"/>
              </a:rPr>
              <a:t>secara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penuh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jika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mendapatkan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penyerahan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aset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dari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Pemerintah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Provinsi</a:t>
            </a:r>
            <a:r>
              <a:rPr lang="en-US" dirty="0">
                <a:latin typeface="Arial"/>
                <a:cs typeface="Arial"/>
              </a:rPr>
              <a:t> Riau </a:t>
            </a:r>
            <a:r>
              <a:rPr lang="en-US" dirty="0" err="1">
                <a:latin typeface="Arial"/>
                <a:cs typeface="Arial"/>
              </a:rPr>
              <a:t>dan</a:t>
            </a:r>
            <a:r>
              <a:rPr lang="en-US" dirty="0">
                <a:latin typeface="Arial"/>
                <a:cs typeface="Arial"/>
              </a:rPr>
              <a:t> BP </a:t>
            </a:r>
            <a:r>
              <a:rPr lang="en-US" dirty="0" err="1">
                <a:latin typeface="Arial"/>
                <a:cs typeface="Arial"/>
              </a:rPr>
              <a:t>Batam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sehingga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dapat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mengurangi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meniadakan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biaya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sewa</a:t>
            </a:r>
            <a:r>
              <a:rPr lang="en-US" dirty="0">
                <a:latin typeface="Arial"/>
                <a:cs typeface="Arial"/>
              </a:rPr>
              <a:t> yang </a:t>
            </a:r>
            <a:r>
              <a:rPr lang="en-US" dirty="0" err="1">
                <a:latin typeface="Arial"/>
                <a:cs typeface="Arial"/>
              </a:rPr>
              <a:t>dibebankan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pada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tiap</a:t>
            </a:r>
            <a:r>
              <a:rPr lang="en-US" dirty="0">
                <a:latin typeface="Arial"/>
                <a:cs typeface="Arial"/>
              </a:rPr>
              <a:t> tenant di Mal </a:t>
            </a:r>
            <a:r>
              <a:rPr lang="en-US" dirty="0" err="1">
                <a:latin typeface="Arial"/>
                <a:cs typeface="Arial"/>
              </a:rPr>
              <a:t>Pelayanan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Publik.</a:t>
            </a:r>
            <a:r>
              <a:rPr lang="en-US" dirty="0" err="1">
                <a:solidFill>
                  <a:schemeClr val="bg1"/>
                </a:solidFill>
              </a:rPr>
              <a:t>di</a:t>
            </a:r>
            <a:r>
              <a:rPr lang="en-US" dirty="0">
                <a:solidFill>
                  <a:schemeClr val="bg1"/>
                </a:solidFill>
              </a:rPr>
              <a:t> MPP.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5840" y="955040"/>
            <a:ext cx="442976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LOKASI MAL PELAYANAN PUBLIK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9414CC-8CC0-4344-B670-352998C89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06" y="-26785"/>
            <a:ext cx="5861447" cy="336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12733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11C65CA-157E-4001-9BED-B1BFAC035287}"/>
              </a:ext>
            </a:extLst>
          </p:cNvPr>
          <p:cNvGrpSpPr/>
          <p:nvPr/>
        </p:nvGrpSpPr>
        <p:grpSpPr>
          <a:xfrm>
            <a:off x="486101" y="277296"/>
            <a:ext cx="3828721" cy="543220"/>
            <a:chOff x="486101" y="277296"/>
            <a:chExt cx="3828721" cy="543220"/>
          </a:xfrm>
        </p:grpSpPr>
        <p:pic>
          <p:nvPicPr>
            <p:cNvPr id="13" name="Content Placeholder 6">
              <a:extLst>
                <a:ext uri="{FF2B5EF4-FFF2-40B4-BE49-F238E27FC236}">
                  <a16:creationId xmlns:a16="http://schemas.microsoft.com/office/drawing/2014/main" id="{D7373B12-D562-4B23-BC13-F5F0557E2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1" y="277296"/>
              <a:ext cx="396044" cy="54322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0F0C40-E192-4E4B-9BF1-BD1561C564FA}"/>
                </a:ext>
              </a:extLst>
            </p:cNvPr>
            <p:cNvSpPr txBox="1"/>
            <p:nvPr/>
          </p:nvSpPr>
          <p:spPr>
            <a:xfrm>
              <a:off x="956352" y="277296"/>
              <a:ext cx="3358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PEMERINTAH KOTA BATAM</a:t>
              </a:r>
            </a:p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en-AU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en-US" sz="1400" b="1" dirty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9521" y="1620965"/>
            <a:ext cx="56166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dirty="0">
                <a:latin typeface="Arial"/>
                <a:cs typeface="Arial"/>
              </a:rPr>
              <a:t>MPP </a:t>
            </a:r>
            <a:r>
              <a:rPr lang="en-US" dirty="0" err="1">
                <a:latin typeface="Arial"/>
                <a:cs typeface="Arial"/>
              </a:rPr>
              <a:t>Batam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di</a:t>
            </a:r>
            <a:r>
              <a:rPr lang="en-US" dirty="0" err="1"/>
              <a:t>resmikan</a:t>
            </a:r>
            <a:r>
              <a:rPr lang="en-US" dirty="0"/>
              <a:t> oleh </a:t>
            </a:r>
            <a:r>
              <a:rPr lang="en-US" dirty="0" err="1"/>
              <a:t>MenpanRB</a:t>
            </a:r>
            <a:r>
              <a:rPr lang="en-US" dirty="0"/>
              <a:t> Bapak </a:t>
            </a:r>
            <a:r>
              <a:rPr lang="en-US" dirty="0" err="1"/>
              <a:t>Syafruddin</a:t>
            </a:r>
            <a:r>
              <a:rPr lang="en-US" dirty="0"/>
              <a:t> </a:t>
            </a:r>
            <a:r>
              <a:rPr lang="en-US" dirty="0" err="1"/>
              <a:t>tangal</a:t>
            </a:r>
            <a:r>
              <a:rPr lang="en-US" dirty="0"/>
              <a:t> 20 September 2018, </a:t>
            </a:r>
            <a:r>
              <a:rPr lang="en-US" dirty="0" err="1"/>
              <a:t>namun</a:t>
            </a:r>
            <a:r>
              <a:rPr lang="en-US" dirty="0"/>
              <a:t> MPP </a:t>
            </a:r>
            <a:r>
              <a:rPr lang="en-US" dirty="0" err="1"/>
              <a:t>Batam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beroperasional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27 November 2017</a:t>
            </a:r>
          </a:p>
          <a:p>
            <a:pPr marL="285750" indent="-285750">
              <a:buFontTx/>
              <a:buChar char="•"/>
            </a:pP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beroperasional</a:t>
            </a:r>
            <a:r>
              <a:rPr lang="en-US" dirty="0"/>
              <a:t> MPP </a:t>
            </a:r>
            <a:r>
              <a:rPr lang="en-US" dirty="0" err="1"/>
              <a:t>Batam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428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, yang </a:t>
            </a:r>
            <a:r>
              <a:rPr lang="en-US" dirty="0" err="1"/>
              <a:t>dilayanani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Online </a:t>
            </a:r>
            <a:r>
              <a:rPr lang="en-US" dirty="0" err="1"/>
              <a:t>maupun</a:t>
            </a:r>
            <a:r>
              <a:rPr lang="en-US" dirty="0"/>
              <a:t> Manual.</a:t>
            </a:r>
          </a:p>
          <a:p>
            <a:pPr marL="285750" indent="-285750">
              <a:buFontTx/>
              <a:buChar char="•"/>
            </a:pPr>
            <a:r>
              <a:rPr lang="en-US" dirty="0" err="1"/>
              <a:t>Terhitung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, MPP </a:t>
            </a:r>
            <a:r>
              <a:rPr lang="en-US" dirty="0" err="1"/>
              <a:t>Batam</a:t>
            </a:r>
            <a:r>
              <a:rPr lang="en-US" dirty="0"/>
              <a:t> </a:t>
            </a:r>
            <a:r>
              <a:rPr lang="en-US" dirty="0" err="1"/>
              <a:t>dikunjungin</a:t>
            </a:r>
            <a:r>
              <a:rPr lang="en-US" dirty="0"/>
              <a:t> rata-rata 1.200 orang/</a:t>
            </a:r>
            <a:r>
              <a:rPr lang="en-US" dirty="0" err="1"/>
              <a:t>hari</a:t>
            </a:r>
            <a:endParaRPr lang="en-US" dirty="0"/>
          </a:p>
          <a:p>
            <a:pPr marL="285750" indent="-285750">
              <a:buFontTx/>
              <a:buChar char="•"/>
            </a:pPr>
            <a:r>
              <a:rPr lang="en-US" dirty="0"/>
              <a:t>MPP </a:t>
            </a:r>
            <a:r>
              <a:rPr lang="en-US" dirty="0" err="1"/>
              <a:t>Batam</a:t>
            </a:r>
            <a:r>
              <a:rPr lang="en-US" dirty="0"/>
              <a:t> juga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rujukan</a:t>
            </a:r>
            <a:r>
              <a:rPr lang="en-US" dirty="0"/>
              <a:t>/</a:t>
            </a:r>
            <a:r>
              <a:rPr lang="en-US" dirty="0" err="1"/>
              <a:t>percontohan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lain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,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120 </a:t>
            </a:r>
            <a:r>
              <a:rPr lang="en-US" dirty="0" err="1"/>
              <a:t>daerah</a:t>
            </a:r>
            <a:r>
              <a:rPr lang="en-US" dirty="0"/>
              <a:t>/</a:t>
            </a:r>
            <a:r>
              <a:rPr lang="en-US" dirty="0" err="1"/>
              <a:t>instansi</a:t>
            </a:r>
            <a:r>
              <a:rPr lang="en-US" dirty="0"/>
              <a:t> dan 29 </a:t>
            </a:r>
            <a:r>
              <a:rPr lang="en-US" dirty="0" err="1"/>
              <a:t>Dubes</a:t>
            </a:r>
            <a:r>
              <a:rPr lang="en-US" dirty="0"/>
              <a:t>/</a:t>
            </a:r>
            <a:r>
              <a:rPr lang="en-US" dirty="0" err="1"/>
              <a:t>Atase</a:t>
            </a:r>
            <a:r>
              <a:rPr lang="en-US" dirty="0"/>
              <a:t> Negara </a:t>
            </a:r>
            <a:r>
              <a:rPr lang="en-US" dirty="0" err="1"/>
              <a:t>Sahabat</a:t>
            </a:r>
            <a:r>
              <a:rPr lang="en-US" dirty="0"/>
              <a:t> </a:t>
            </a:r>
            <a:r>
              <a:rPr lang="en-US" dirty="0" err="1"/>
              <a:t>berkunjung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MPP, </a:t>
            </a:r>
            <a:r>
              <a:rPr lang="en-US" dirty="0" err="1"/>
              <a:t>dengan</a:t>
            </a:r>
            <a:r>
              <a:rPr lang="en-US" dirty="0"/>
              <a:t> total </a:t>
            </a:r>
            <a:r>
              <a:rPr lang="en-US" dirty="0" err="1"/>
              <a:t>kunjungan</a:t>
            </a:r>
            <a:r>
              <a:rPr lang="en-US" dirty="0"/>
              <a:t> 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Desember</a:t>
            </a:r>
            <a:r>
              <a:rPr lang="en-US" dirty="0"/>
              <a:t> 2018 </a:t>
            </a:r>
            <a:r>
              <a:rPr lang="en-US" dirty="0" err="1"/>
              <a:t>sebanyak</a:t>
            </a:r>
            <a:r>
              <a:rPr lang="en-US" dirty="0"/>
              <a:t> 3.500 orang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7932" y="1182534"/>
            <a:ext cx="442976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OPERASIONAL MPP BATAM</a:t>
            </a:r>
          </a:p>
        </p:txBody>
      </p:sp>
      <p:pic>
        <p:nvPicPr>
          <p:cNvPr id="3" name="Picture 2" descr="FO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703" y="0"/>
            <a:ext cx="5103296" cy="3431370"/>
          </a:xfrm>
          <a:prstGeom prst="rect">
            <a:avLst/>
          </a:prstGeom>
        </p:spPr>
      </p:pic>
      <p:pic>
        <p:nvPicPr>
          <p:cNvPr id="11" name="Picture 10" descr="C:\Users\admin\Desktop\WhatsApp Image 2018-04-16 at 16.40.4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8702" y="3109086"/>
            <a:ext cx="5103297" cy="3450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78092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30000" t="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51DEB09-2167-4B05-A7C4-D2EDCD78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23" y="4475907"/>
            <a:ext cx="8533289" cy="150323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61B70A-443E-4099-B34C-45C85CAA2B6D}"/>
              </a:ext>
            </a:extLst>
          </p:cNvPr>
          <p:cNvGrpSpPr/>
          <p:nvPr/>
        </p:nvGrpSpPr>
        <p:grpSpPr>
          <a:xfrm>
            <a:off x="486101" y="277296"/>
            <a:ext cx="3828721" cy="543220"/>
            <a:chOff x="486101" y="277296"/>
            <a:chExt cx="3828721" cy="543220"/>
          </a:xfrm>
        </p:grpSpPr>
        <p:pic>
          <p:nvPicPr>
            <p:cNvPr id="13" name="Content Placeholder 6">
              <a:extLst>
                <a:ext uri="{FF2B5EF4-FFF2-40B4-BE49-F238E27FC236}">
                  <a16:creationId xmlns:a16="http://schemas.microsoft.com/office/drawing/2014/main" id="{6BB59E02-334F-47FB-9732-3D71A4E60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1" y="277296"/>
              <a:ext cx="396044" cy="54322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5F95BD-B88A-4F7E-BB1C-9252E6F3E087}"/>
                </a:ext>
              </a:extLst>
            </p:cNvPr>
            <p:cNvSpPr txBox="1"/>
            <p:nvPr/>
          </p:nvSpPr>
          <p:spPr>
            <a:xfrm>
              <a:off x="956352" y="277296"/>
              <a:ext cx="3358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PEMERINTAH KOTA BATAM</a:t>
              </a:r>
            </a:p>
            <a:p>
              <a:r>
                <a:rPr lang="id-ID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en-AU" sz="1400" b="1" dirty="0">
                  <a:latin typeface="Bahnschrift" panose="020B05020402040202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en-US" sz="1400" b="1" dirty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" name="Picture 1" descr="MOu MPP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60" y="0"/>
            <a:ext cx="5933441" cy="3336581"/>
          </a:xfrm>
          <a:prstGeom prst="rect">
            <a:avLst/>
          </a:prstGeom>
        </p:spPr>
      </p:pic>
      <p:pic>
        <p:nvPicPr>
          <p:cNvPr id="3" name="Picture 2" descr="20170830_Batam7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1040"/>
            <a:ext cx="6268720" cy="3616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5600" y="1554480"/>
            <a:ext cx="52832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PENANDATANGAN </a:t>
            </a:r>
            <a:r>
              <a:rPr lang="en-US" dirty="0" err="1"/>
              <a:t>MoU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Provinsi</a:t>
            </a:r>
            <a:r>
              <a:rPr lang="en-US" dirty="0"/>
              <a:t> </a:t>
            </a:r>
            <a:r>
              <a:rPr lang="en-US" dirty="0" err="1"/>
              <a:t>Kepri</a:t>
            </a:r>
            <a:r>
              <a:rPr lang="en-US" dirty="0"/>
              <a:t>, </a:t>
            </a:r>
            <a:r>
              <a:rPr lang="en-US" dirty="0" err="1"/>
              <a:t>Pemerintah</a:t>
            </a:r>
            <a:r>
              <a:rPr lang="en-US" dirty="0"/>
              <a:t> Kota </a:t>
            </a:r>
            <a:r>
              <a:rPr lang="en-US" dirty="0" err="1"/>
              <a:t>Batam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BP </a:t>
            </a:r>
            <a:r>
              <a:rPr lang="en-US" dirty="0" err="1"/>
              <a:t>Batam</a:t>
            </a:r>
            <a:endParaRPr lang="en-US" dirty="0"/>
          </a:p>
          <a:p>
            <a:pPr algn="ctr"/>
            <a:r>
              <a:rPr lang="en-US" dirty="0" err="1"/>
              <a:t>Tentang</a:t>
            </a:r>
            <a:endParaRPr lang="en-US" dirty="0"/>
          </a:p>
          <a:p>
            <a:pPr algn="ctr"/>
            <a:r>
              <a:rPr lang="en-US" dirty="0"/>
              <a:t>Mal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Kota </a:t>
            </a:r>
            <a:r>
              <a:rPr lang="en-US" dirty="0" err="1"/>
              <a:t>Batam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4094480"/>
            <a:ext cx="530352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diselenggarakan</a:t>
            </a:r>
            <a:r>
              <a:rPr lang="en-US" dirty="0"/>
              <a:t> di </a:t>
            </a:r>
            <a:r>
              <a:rPr lang="en-US" dirty="0" err="1"/>
              <a:t>Mapolda</a:t>
            </a:r>
            <a:r>
              <a:rPr lang="en-US" dirty="0"/>
              <a:t> </a:t>
            </a:r>
            <a:r>
              <a:rPr lang="en-US" dirty="0" err="1"/>
              <a:t>Kepri</a:t>
            </a:r>
            <a:r>
              <a:rPr lang="en-US" dirty="0"/>
              <a:t>, </a:t>
            </a:r>
            <a:r>
              <a:rPr lang="en-US" dirty="0" err="1"/>
              <a:t>Batam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disaksikan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Bapak</a:t>
            </a:r>
            <a:r>
              <a:rPr lang="en-US" dirty="0"/>
              <a:t> </a:t>
            </a:r>
            <a:r>
              <a:rPr lang="en-US" dirty="0" err="1"/>
              <a:t>Menteri</a:t>
            </a:r>
            <a:r>
              <a:rPr lang="en-US" dirty="0"/>
              <a:t> PAN RB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Kapolda</a:t>
            </a:r>
            <a:r>
              <a:rPr lang="en-US" dirty="0"/>
              <a:t> </a:t>
            </a:r>
            <a:r>
              <a:rPr lang="en-US" dirty="0" err="1"/>
              <a:t>Kepri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438702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4552</TotalTime>
  <Words>1836</Words>
  <Application>Microsoft Office PowerPoint</Application>
  <PresentationFormat>Widescreen</PresentationFormat>
  <Paragraphs>473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 JULIAN</vt:lpstr>
      <vt:lpstr>Arial</vt:lpstr>
      <vt:lpstr>Arial Black</vt:lpstr>
      <vt:lpstr>Bahnschrift</vt:lpstr>
      <vt:lpstr>Bahnschrift SemiBold</vt:lpstr>
      <vt:lpstr>Bradley Hand ITC</vt:lpstr>
      <vt:lpstr>Britannic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  </vt:lpstr>
      <vt:lpstr> </vt:lpstr>
      <vt:lpstr>PowerPoint Presentation</vt:lpstr>
      <vt:lpstr>PowerPoint Presentation</vt:lpstr>
      <vt:lpstr> </vt:lpstr>
      <vt:lpstr> </vt:lpstr>
      <vt:lpstr>PowerPoint Presentation</vt:lpstr>
      <vt:lpstr>   </vt:lpstr>
      <vt:lpstr>   </vt:lpstr>
      <vt:lpstr> </vt:lpstr>
      <vt:lpstr>   </vt:lpstr>
      <vt:lpstr> </vt:lpstr>
      <vt:lpstr>    </vt:lpstr>
      <vt:lpstr>   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Penghargaan dari Lembaga Prestasi Indonesia Dunia (LEPRID) Kepada DPMPTSP Kota Batam Sebagai Mal Pelayanan Publik Terbesar dan Terlengkap  </vt:lpstr>
      <vt:lpstr>Penghargaan Kepada MPP Kota Batam Sebagai Wujud Nyata Pelayanan Publik Kelas Dunia  </vt:lpstr>
      <vt:lpstr>DPMPTSP KOTA BATAM MERAIH PENGHARGAAN TERTINGGI  EVALUASI PELAYANAN PUBLIK 2018 OLEN MENPAN RB DENGAN HASIL “LAYANAN PRIMA / A”  </vt:lpstr>
      <vt:lpstr>1 TAHUN PENYELENGGARAAN MPP KOTA BATAM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PROSIA</dc:creator>
  <cp:lastModifiedBy>admin</cp:lastModifiedBy>
  <cp:revision>395</cp:revision>
  <cp:lastPrinted>2020-02-13T03:42:12Z</cp:lastPrinted>
  <dcterms:created xsi:type="dcterms:W3CDTF">2017-03-11T09:19:40Z</dcterms:created>
  <dcterms:modified xsi:type="dcterms:W3CDTF">2020-02-13T03:42:50Z</dcterms:modified>
</cp:coreProperties>
</file>